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648" r:id="rId1"/>
  </p:sldMasterIdLst>
  <p:notesMasterIdLst>
    <p:notesMasterId r:id="rId33"/>
  </p:notesMasterIdLst>
  <p:sldIdLst>
    <p:sldId id="256" r:id="rId2"/>
    <p:sldId id="362" r:id="rId3"/>
    <p:sldId id="361" r:id="rId4"/>
    <p:sldId id="316" r:id="rId5"/>
    <p:sldId id="320" r:id="rId6"/>
    <p:sldId id="321" r:id="rId7"/>
    <p:sldId id="363" r:id="rId8"/>
    <p:sldId id="358" r:id="rId9"/>
    <p:sldId id="365" r:id="rId10"/>
    <p:sldId id="364" r:id="rId11"/>
    <p:sldId id="272" r:id="rId12"/>
    <p:sldId id="359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9601200" cy="7315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iZDuEkAP4Rrfnzcok35qar6voK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3"/>
    <p:restoredTop sz="96197"/>
  </p:normalViewPr>
  <p:slideViewPr>
    <p:cSldViewPr snapToGrid="0">
      <p:cViewPr varScale="1">
        <p:scale>
          <a:sx n="124" d="100"/>
          <a:sy n="124" d="100"/>
        </p:scale>
        <p:origin x="1712" y="168"/>
      </p:cViewPr>
      <p:guideLst/>
    </p:cSldViewPr>
  </p:slideViewPr>
  <p:notesTextViewPr>
    <p:cViewPr>
      <p:scale>
        <a:sx n="155" d="100"/>
        <a:sy n="15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438458" y="2"/>
            <a:ext cx="4160520" cy="367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5" name="Google Shape;3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3292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81" name="Google Shape;1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43984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14" name="Google Shape;21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60" name="Google Shape;2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14" name="Google Shape;3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39" name="Google Shape;33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66" name="Google Shape;3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2944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84" name="Google Shape;38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57" name="Google Shape;4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531" name="Google Shape;5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2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05" name="Google Shape;6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680" name="Google Shape;6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755" name="Google Shape;75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26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831" name="Google Shape;83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27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907" name="Google Shape;9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28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985" name="Google Shape;9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21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063" name="Google Shape;106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369" name="Google Shape;36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p55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085" name="Google Shape;108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59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1092" name="Google Shape;109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9" name="Google Shape;36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377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71715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0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9" name="Google Shape;369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27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8103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90681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>
            <a:spLocks noGrp="1"/>
          </p:cNvSpPr>
          <p:nvPr>
            <p:ph type="body" idx="1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1" name="Google Shape;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155950" y="914400"/>
            <a:ext cx="3289300" cy="24685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27342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/>
          <p:nvPr/>
        </p:nvSpPr>
        <p:spPr>
          <a:xfrm>
            <a:off x="0" y="241993"/>
            <a:ext cx="9144000" cy="4988560"/>
          </a:xfrm>
          <a:prstGeom prst="rect">
            <a:avLst/>
          </a:prstGeom>
          <a:blipFill rotWithShape="1">
            <a:blip r:embed="rId2">
              <a:alphaModFix/>
            </a:blip>
            <a:tile tx="0" ty="0" sx="80000" sy="80000" flip="none" algn="tl"/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3"/>
          <p:cNvSpPr txBox="1">
            <a:spLocks noGrp="1"/>
          </p:cNvSpPr>
          <p:nvPr>
            <p:ph type="ctrTitle"/>
          </p:nvPr>
        </p:nvSpPr>
        <p:spPr>
          <a:xfrm>
            <a:off x="685800" y="2043587"/>
            <a:ext cx="7772400" cy="1467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ubTitle" idx="1"/>
          </p:nvPr>
        </p:nvSpPr>
        <p:spPr>
          <a:xfrm>
            <a:off x="685800" y="5374529"/>
            <a:ext cx="7772400" cy="59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920"/>
              <a:buNone/>
              <a:defRPr sz="32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420"/>
              <a:buNone/>
              <a:defRPr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6590918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3"/>
          <p:cNvSpPr txBox="1"/>
          <p:nvPr/>
        </p:nvSpPr>
        <p:spPr>
          <a:xfrm>
            <a:off x="685800" y="664882"/>
            <a:ext cx="7772400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CSE 390B, Spring 2023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3"/>
          <p:cNvSpPr txBox="1"/>
          <p:nvPr/>
        </p:nvSpPr>
        <p:spPr>
          <a:xfrm>
            <a:off x="685800" y="1214004"/>
            <a:ext cx="8252138" cy="57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A85"/>
              </a:buClr>
              <a:buSzPts val="1920"/>
              <a:buFont typeface="Noto San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Academic Success Through Bottom-Up Computing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3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" name="Google Shape;2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3"/>
          <p:cNvSpPr txBox="1"/>
          <p:nvPr/>
        </p:nvSpPr>
        <p:spPr>
          <a:xfrm>
            <a:off x="0" y="27429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18: E-Portfolio Workshop &amp; Computer Networks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3"/>
          <p:cNvSpPr txBox="1"/>
          <p:nvPr/>
        </p:nvSpPr>
        <p:spPr>
          <a:xfrm>
            <a:off x="7362275" y="27425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Spring 2023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0680" algn="l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  <a:defRPr sz="2600" b="0"/>
            </a:lvl1pPr>
            <a:lvl2pPr marL="914400" lvl="1" indent="-382269" algn="l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Font typeface="Noto Sans"/>
              <a:buChar char="▪"/>
              <a:defRPr sz="2200"/>
            </a:lvl2pPr>
            <a:lvl3pPr marL="1371600" lvl="2" indent="-3683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Calibri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374090" y="371182"/>
            <a:ext cx="838891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2766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4B2A85"/>
              </a:buClr>
              <a:buSzPts val="1560"/>
              <a:buFont typeface="Noto Sans"/>
              <a:buChar char="❖"/>
              <a:defRPr sz="2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226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4B2A85"/>
              </a:buClr>
              <a:buSzPts val="2420"/>
              <a:buFont typeface="Calibri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16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A85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Google Shape;25;p23">
            <a:extLst>
              <a:ext uri="{FF2B5EF4-FFF2-40B4-BE49-F238E27FC236}">
                <a16:creationId xmlns:a16="http://schemas.microsoft.com/office/drawing/2014/main" id="{64AFB287-07A5-DC22-E2E9-3BA80475ABBA}"/>
              </a:ext>
            </a:extLst>
          </p:cNvPr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Google Shape;26;p23">
            <a:extLst>
              <a:ext uri="{FF2B5EF4-FFF2-40B4-BE49-F238E27FC236}">
                <a16:creationId xmlns:a16="http://schemas.microsoft.com/office/drawing/2014/main" id="{9C094E8D-5915-15EA-A1C4-B9F6EBBF072C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26376" y="25342"/>
            <a:ext cx="2150721" cy="1690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7;p23">
            <a:extLst>
              <a:ext uri="{FF2B5EF4-FFF2-40B4-BE49-F238E27FC236}">
                <a16:creationId xmlns:a16="http://schemas.microsoft.com/office/drawing/2014/main" id="{08DC3CBF-44DF-7166-64E5-14138E523EDF}"/>
              </a:ext>
            </a:extLst>
          </p:cNvPr>
          <p:cNvSpPr txBox="1"/>
          <p:nvPr userDrawn="1"/>
        </p:nvSpPr>
        <p:spPr>
          <a:xfrm>
            <a:off x="0" y="27429"/>
            <a:ext cx="9144000" cy="169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Lecture 18: E-Portfolio Workshop &amp; Computer Networks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28;p23">
            <a:extLst>
              <a:ext uri="{FF2B5EF4-FFF2-40B4-BE49-F238E27FC236}">
                <a16:creationId xmlns:a16="http://schemas.microsoft.com/office/drawing/2014/main" id="{1FB2DA75-C782-AE3A-32C1-A301F6C6644E}"/>
              </a:ext>
            </a:extLst>
          </p:cNvPr>
          <p:cNvSpPr txBox="1"/>
          <p:nvPr userDrawn="1"/>
        </p:nvSpPr>
        <p:spPr>
          <a:xfrm>
            <a:off x="7362275" y="27425"/>
            <a:ext cx="1781700" cy="1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CSE 390B, Spring 2023</a:t>
            </a:r>
            <a:endParaRPr sz="11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"/>
          <p:cNvSpPr txBox="1">
            <a:spLocks noGrp="1"/>
          </p:cNvSpPr>
          <p:nvPr>
            <p:ph type="ctrTitle"/>
          </p:nvPr>
        </p:nvSpPr>
        <p:spPr>
          <a:xfrm>
            <a:off x="685800" y="2413493"/>
            <a:ext cx="7674429" cy="178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0" dirty="0"/>
              <a:t>E-Portfolio Workshop &amp; Computer Networks</a:t>
            </a:r>
            <a:endParaRPr sz="3100" dirty="0"/>
          </a:p>
        </p:txBody>
      </p:sp>
      <p:sp>
        <p:nvSpPr>
          <p:cNvPr id="38" name="Google Shape;38;p1"/>
          <p:cNvSpPr txBox="1">
            <a:spLocks noGrp="1"/>
          </p:cNvSpPr>
          <p:nvPr>
            <p:ph type="subTitle" idx="1"/>
          </p:nvPr>
        </p:nvSpPr>
        <p:spPr>
          <a:xfrm>
            <a:off x="685800" y="5263558"/>
            <a:ext cx="7674429" cy="1210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lang="en-US"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en-US" sz="2400" dirty="0"/>
              <a:t>Final Project Overview, E-Portfolio Workshop, Overview of Computer Networks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</a:pP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>
                <a:solidFill>
                  <a:schemeClr val="tx1"/>
                </a:solidFill>
              </a:rPr>
              <a:t>Final Project Overview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E-Portfolio Details and Topics Brainstorming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>
                <a:solidFill>
                  <a:schemeClr val="tx1"/>
                </a:solidFill>
              </a:rPr>
              <a:t>E-Portfolio Workshop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Reflection Work Session and Feedback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b="1" dirty="0">
                <a:solidFill>
                  <a:srgbClr val="4A2A85"/>
                </a:solidFill>
              </a:rPr>
              <a:t>Overview of Computer Networks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rgbClr val="4A2A85"/>
                </a:solidFill>
              </a:rPr>
              <a:t>Connecting Computers to The Internet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633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Overview of Computer Networks</a:t>
            </a:r>
            <a:endParaRPr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We will go over an overview of networks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Take CSE 333 (Systems Programming), CSE 461 (Computer Networks), and CSE 452 (Distributed Systems) to learn more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Our focus: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Brief intro to what connecting to the internet looks like under the hood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What that connection might look like implemented in our computer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185" name="Google Shape;185;p1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How Do Computer Networks Work?</a:t>
            </a:r>
            <a:endParaRPr dirty="0"/>
          </a:p>
        </p:txBody>
      </p:sp>
      <p:sp>
        <p:nvSpPr>
          <p:cNvPr id="184" name="Google Shape;184;p1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How do you think we connect computers in different physical locations?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What modes of communication do you think computers use to network with one another?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185" name="Google Shape;185;p1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7927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Networks = Really, Really Long Wires</a:t>
            </a:r>
            <a:endParaRPr/>
          </a:p>
        </p:txBody>
      </p:sp>
      <p:sp>
        <p:nvSpPr>
          <p:cNvPr id="191" name="Google Shape;191;p1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/>
              <a:t>At a fundamental level, there’s nothing magic about the Internet—it’s the same concepts we used to build our CPU, just with longer wires</a:t>
            </a:r>
            <a:endParaRPr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Still 1s and 0s, still just combinational + sequential logic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/>
          </a:p>
        </p:txBody>
      </p:sp>
      <p:sp>
        <p:nvSpPr>
          <p:cNvPr id="192" name="Google Shape;192;p1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93" name="Google Shape;193;p11"/>
          <p:cNvSpPr/>
          <p:nvPr/>
        </p:nvSpPr>
        <p:spPr>
          <a:xfrm>
            <a:off x="4195525" y="4621544"/>
            <a:ext cx="1057500" cy="10575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1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19500" y="3205961"/>
            <a:ext cx="957825" cy="1250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11"/>
          <p:cNvCxnSpPr/>
          <p:nvPr/>
        </p:nvCxnSpPr>
        <p:spPr>
          <a:xfrm>
            <a:off x="4468825" y="4182286"/>
            <a:ext cx="6798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97" name="Google Shape;19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1225" y="3969599"/>
            <a:ext cx="1046175" cy="42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1325" y="4600763"/>
            <a:ext cx="836800" cy="83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88925" y="4757799"/>
            <a:ext cx="679800" cy="67977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1"/>
          <p:cNvSpPr/>
          <p:nvPr/>
        </p:nvSpPr>
        <p:spPr>
          <a:xfrm>
            <a:off x="1342700" y="5507775"/>
            <a:ext cx="1277400" cy="8367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43434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Combinational &amp; Sequential Logic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11"/>
          <p:cNvCxnSpPr>
            <a:stCxn id="200" idx="3"/>
            <a:endCxn id="202" idx="1"/>
          </p:cNvCxnSpPr>
          <p:nvPr/>
        </p:nvCxnSpPr>
        <p:spPr>
          <a:xfrm>
            <a:off x="2620100" y="5926125"/>
            <a:ext cx="3954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11"/>
          <p:cNvSpPr/>
          <p:nvPr/>
        </p:nvSpPr>
        <p:spPr>
          <a:xfrm>
            <a:off x="238725" y="5507775"/>
            <a:ext cx="1002000" cy="8367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Computer.hdl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6574213" y="5507775"/>
            <a:ext cx="1277400" cy="8367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43434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Combinational &amp; Sequential Logic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1"/>
          <p:cNvSpPr/>
          <p:nvPr/>
        </p:nvSpPr>
        <p:spPr>
          <a:xfrm>
            <a:off x="7966713" y="5507775"/>
            <a:ext cx="1002000" cy="836700"/>
          </a:xfrm>
          <a:prstGeom prst="rect">
            <a:avLst/>
          </a:prstGeom>
          <a:solidFill>
            <a:srgbClr val="EFEFEF"/>
          </a:solidFill>
          <a:ln w="2857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Computer.hdl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5" name="Google Shape;205;p11"/>
          <p:cNvCxnSpPr>
            <a:stCxn id="203" idx="3"/>
            <a:endCxn id="200" idx="1"/>
          </p:cNvCxnSpPr>
          <p:nvPr/>
        </p:nvCxnSpPr>
        <p:spPr>
          <a:xfrm>
            <a:off x="1240725" y="5926125"/>
            <a:ext cx="102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6" name="Google Shape;206;p11"/>
          <p:cNvCxnSpPr/>
          <p:nvPr/>
        </p:nvCxnSpPr>
        <p:spPr>
          <a:xfrm>
            <a:off x="7858175" y="5926125"/>
            <a:ext cx="102000" cy="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07" name="Google Shape;207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15225" y="4910075"/>
            <a:ext cx="527500" cy="52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61425" y="4910075"/>
            <a:ext cx="527500" cy="52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1"/>
          <p:cNvSpPr txBox="1"/>
          <p:nvPr/>
        </p:nvSpPr>
        <p:spPr>
          <a:xfrm>
            <a:off x="4305925" y="4667071"/>
            <a:ext cx="836700" cy="6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≈</a:t>
            </a:r>
            <a:endParaRPr sz="5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31713" y="6122800"/>
            <a:ext cx="777924" cy="803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048984" y="6183098"/>
            <a:ext cx="1485416" cy="691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Thinking about the Network: Layers</a:t>
            </a:r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body" idx="1"/>
          </p:nvPr>
        </p:nvSpPr>
        <p:spPr>
          <a:xfrm>
            <a:off x="396876" y="1362075"/>
            <a:ext cx="3716588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To manage the complexity, we think about the network in layers</a:t>
            </a:r>
            <a:endParaRPr dirty="0"/>
          </a:p>
          <a:p>
            <a:pPr marL="640080" lvl="1" indent="-12979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It’s all 0s and 1s, but each layer is a different way of “framing” or thinking about those 0s and 1s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Each layer zooms out a little more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218" name="Google Shape;218;p1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cxnSp>
        <p:nvCxnSpPr>
          <p:cNvPr id="219" name="Google Shape;219;p13"/>
          <p:cNvCxnSpPr>
            <a:endCxn id="220" idx="2"/>
          </p:cNvCxnSpPr>
          <p:nvPr/>
        </p:nvCxnSpPr>
        <p:spPr>
          <a:xfrm rot="10800000">
            <a:off x="5787550" y="2249675"/>
            <a:ext cx="3019200" cy="15654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1" name="Google Shape;221;p13"/>
          <p:cNvCxnSpPr>
            <a:endCxn id="222" idx="2"/>
          </p:cNvCxnSpPr>
          <p:nvPr/>
        </p:nvCxnSpPr>
        <p:spPr>
          <a:xfrm rot="10800000" flipH="1">
            <a:off x="6233275" y="4171300"/>
            <a:ext cx="327600" cy="15549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3" name="Google Shape;223;p13"/>
          <p:cNvCxnSpPr>
            <a:endCxn id="222" idx="2"/>
          </p:cNvCxnSpPr>
          <p:nvPr/>
        </p:nvCxnSpPr>
        <p:spPr>
          <a:xfrm rot="10800000" flipH="1">
            <a:off x="6513175" y="4171300"/>
            <a:ext cx="47700" cy="15516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4" name="Google Shape;224;p13"/>
          <p:cNvCxnSpPr>
            <a:endCxn id="222" idx="2"/>
          </p:cNvCxnSpPr>
          <p:nvPr/>
        </p:nvCxnSpPr>
        <p:spPr>
          <a:xfrm rot="10800000">
            <a:off x="6560875" y="4171300"/>
            <a:ext cx="56700" cy="15561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" name="Google Shape;225;p13"/>
          <p:cNvCxnSpPr>
            <a:endCxn id="222" idx="2"/>
          </p:cNvCxnSpPr>
          <p:nvPr/>
        </p:nvCxnSpPr>
        <p:spPr>
          <a:xfrm rot="10800000">
            <a:off x="6560875" y="4171300"/>
            <a:ext cx="320100" cy="15606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13"/>
          <p:cNvCxnSpPr>
            <a:endCxn id="222" idx="2"/>
          </p:cNvCxnSpPr>
          <p:nvPr/>
        </p:nvCxnSpPr>
        <p:spPr>
          <a:xfrm rot="10800000">
            <a:off x="6560875" y="4171300"/>
            <a:ext cx="429000" cy="15651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p13"/>
          <p:cNvCxnSpPr>
            <a:endCxn id="222" idx="2"/>
          </p:cNvCxnSpPr>
          <p:nvPr/>
        </p:nvCxnSpPr>
        <p:spPr>
          <a:xfrm rot="10800000">
            <a:off x="6560875" y="4171300"/>
            <a:ext cx="701700" cy="15561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8" name="Google Shape;228;p13"/>
          <p:cNvCxnSpPr>
            <a:endCxn id="222" idx="2"/>
          </p:cNvCxnSpPr>
          <p:nvPr/>
        </p:nvCxnSpPr>
        <p:spPr>
          <a:xfrm rot="10800000" flipH="1">
            <a:off x="6136075" y="4171300"/>
            <a:ext cx="424800" cy="15561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9" name="Google Shape;229;p13"/>
          <p:cNvCxnSpPr>
            <a:endCxn id="222" idx="2"/>
          </p:cNvCxnSpPr>
          <p:nvPr/>
        </p:nvCxnSpPr>
        <p:spPr>
          <a:xfrm rot="10800000" flipH="1">
            <a:off x="5868175" y="4171300"/>
            <a:ext cx="692700" cy="15606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0" name="Google Shape;230;p13"/>
          <p:cNvSpPr txBox="1"/>
          <p:nvPr/>
        </p:nvSpPr>
        <p:spPr>
          <a:xfrm>
            <a:off x="4585304" y="1466800"/>
            <a:ext cx="15444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Application Layer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3"/>
          <p:cNvSpPr txBox="1"/>
          <p:nvPr/>
        </p:nvSpPr>
        <p:spPr>
          <a:xfrm>
            <a:off x="4483058" y="5244983"/>
            <a:ext cx="1398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Physical Layer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3"/>
          <p:cNvSpPr/>
          <p:nvPr/>
        </p:nvSpPr>
        <p:spPr>
          <a:xfrm>
            <a:off x="5857600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3" name="Google Shape;233;p13"/>
          <p:cNvSpPr/>
          <p:nvPr/>
        </p:nvSpPr>
        <p:spPr>
          <a:xfrm>
            <a:off x="6233425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4" name="Google Shape;234;p13"/>
          <p:cNvSpPr/>
          <p:nvPr/>
        </p:nvSpPr>
        <p:spPr>
          <a:xfrm>
            <a:off x="6609250" y="572785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6985075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6" name="Google Shape;236;p13"/>
          <p:cNvSpPr/>
          <p:nvPr/>
        </p:nvSpPr>
        <p:spPr>
          <a:xfrm>
            <a:off x="7632875" y="572785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7" name="Google Shape;237;p13"/>
          <p:cNvSpPr/>
          <p:nvPr/>
        </p:nvSpPr>
        <p:spPr>
          <a:xfrm>
            <a:off x="7999000" y="572785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8" name="Google Shape;238;p13"/>
          <p:cNvSpPr/>
          <p:nvPr/>
        </p:nvSpPr>
        <p:spPr>
          <a:xfrm>
            <a:off x="8365125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39" name="Google Shape;239;p13"/>
          <p:cNvSpPr/>
          <p:nvPr/>
        </p:nvSpPr>
        <p:spPr>
          <a:xfrm>
            <a:off x="8731250" y="572785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0" name="Google Shape;240;p13"/>
          <p:cNvSpPr/>
          <p:nvPr/>
        </p:nvSpPr>
        <p:spPr>
          <a:xfrm>
            <a:off x="4121125" y="57278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1" name="Google Shape;241;p13"/>
          <p:cNvSpPr/>
          <p:nvPr/>
        </p:nvSpPr>
        <p:spPr>
          <a:xfrm>
            <a:off x="4853375" y="57278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2" name="Google Shape;242;p13"/>
          <p:cNvSpPr/>
          <p:nvPr/>
        </p:nvSpPr>
        <p:spPr>
          <a:xfrm>
            <a:off x="4487250" y="57278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43" name="Google Shape;243;p13"/>
          <p:cNvCxnSpPr>
            <a:endCxn id="220" idx="2"/>
          </p:cNvCxnSpPr>
          <p:nvPr/>
        </p:nvCxnSpPr>
        <p:spPr>
          <a:xfrm rot="10800000" flipH="1">
            <a:off x="4912450" y="2249675"/>
            <a:ext cx="875100" cy="15564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4" name="Google Shape;244;p13"/>
          <p:cNvCxnSpPr>
            <a:endCxn id="220" idx="2"/>
          </p:cNvCxnSpPr>
          <p:nvPr/>
        </p:nvCxnSpPr>
        <p:spPr>
          <a:xfrm rot="10800000">
            <a:off x="5787550" y="2249675"/>
            <a:ext cx="1294500" cy="15609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5" name="Google Shape;245;p13"/>
          <p:cNvCxnSpPr>
            <a:endCxn id="220" idx="2"/>
          </p:cNvCxnSpPr>
          <p:nvPr/>
        </p:nvCxnSpPr>
        <p:spPr>
          <a:xfrm rot="10800000">
            <a:off x="5787550" y="2249675"/>
            <a:ext cx="262200" cy="15564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6" name="Google Shape;246;p13"/>
          <p:cNvCxnSpPr>
            <a:endCxn id="220" idx="2"/>
          </p:cNvCxnSpPr>
          <p:nvPr/>
        </p:nvCxnSpPr>
        <p:spPr>
          <a:xfrm rot="10800000">
            <a:off x="5787550" y="2249675"/>
            <a:ext cx="1388700" cy="15609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7" name="Google Shape;247;p13"/>
          <p:cNvSpPr/>
          <p:nvPr/>
        </p:nvSpPr>
        <p:spPr>
          <a:xfrm>
            <a:off x="5219500" y="57278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248" name="Google Shape;248;p13"/>
          <p:cNvCxnSpPr>
            <a:endCxn id="220" idx="2"/>
          </p:cNvCxnSpPr>
          <p:nvPr/>
        </p:nvCxnSpPr>
        <p:spPr>
          <a:xfrm rot="10800000">
            <a:off x="5787550" y="2249675"/>
            <a:ext cx="166800" cy="1560900"/>
          </a:xfrm>
          <a:prstGeom prst="straightConnector1">
            <a:avLst/>
          </a:prstGeom>
          <a:noFill/>
          <a:ln w="38100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13"/>
          <p:cNvSpPr/>
          <p:nvPr/>
        </p:nvSpPr>
        <p:spPr>
          <a:xfrm>
            <a:off x="4965850" y="1884575"/>
            <a:ext cx="1643400" cy="3651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674EA7"/>
                </a:solidFill>
                <a:latin typeface="Courier New"/>
                <a:ea typeface="Courier New"/>
                <a:cs typeface="Courier New"/>
                <a:sym typeface="Courier New"/>
              </a:rPr>
              <a:t>webpage (.html)</a:t>
            </a:r>
            <a:endParaRPr sz="1200" b="1" i="0" u="none" strike="noStrike" cap="none">
              <a:solidFill>
                <a:srgbClr val="674EA7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49" name="Google Shape;249;p13"/>
          <p:cNvSpPr/>
          <p:nvPr/>
        </p:nvSpPr>
        <p:spPr>
          <a:xfrm>
            <a:off x="6721725" y="1884550"/>
            <a:ext cx="1643400" cy="3651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45F06"/>
                </a:solidFill>
                <a:latin typeface="Courier New"/>
                <a:ea typeface="Courier New"/>
                <a:cs typeface="Courier New"/>
                <a:sym typeface="Courier New"/>
              </a:rPr>
              <a:t>meme (.png)</a:t>
            </a:r>
            <a:endParaRPr sz="1200" b="1" i="0" u="none" strike="noStrike" cap="none">
              <a:solidFill>
                <a:srgbClr val="B45F0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0" name="Google Shape;250;p13"/>
          <p:cNvSpPr/>
          <p:nvPr/>
        </p:nvSpPr>
        <p:spPr>
          <a:xfrm>
            <a:off x="4912450" y="3806200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22" name="Google Shape;222;p13"/>
          <p:cNvSpPr/>
          <p:nvPr/>
        </p:nvSpPr>
        <p:spPr>
          <a:xfrm>
            <a:off x="6039775" y="3806200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1" name="Google Shape;251;p13"/>
          <p:cNvSpPr/>
          <p:nvPr/>
        </p:nvSpPr>
        <p:spPr>
          <a:xfrm>
            <a:off x="7167100" y="3806200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52" name="Google Shape;252;p13"/>
          <p:cNvSpPr txBox="1"/>
          <p:nvPr/>
        </p:nvSpPr>
        <p:spPr>
          <a:xfrm>
            <a:off x="4483058" y="3280058"/>
            <a:ext cx="1398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Link Layer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213" y="1430962"/>
            <a:ext cx="437075" cy="4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1113" y="3244212"/>
            <a:ext cx="437075" cy="4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8225" y="5209137"/>
            <a:ext cx="437075" cy="4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3"/>
          <p:cNvSpPr txBox="1"/>
          <p:nvPr/>
        </p:nvSpPr>
        <p:spPr>
          <a:xfrm>
            <a:off x="8484150" y="2628038"/>
            <a:ext cx="3798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1" i="0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6827561" y="2705237"/>
            <a:ext cx="1774443" cy="50777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1" i="1" u="none" strike="noStrike" cap="none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Other layers exist between here; out of 390B scope</a:t>
            </a:r>
            <a:endParaRPr sz="1050" b="1" i="1" u="none" strike="noStrike" cap="none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Layer</a:t>
            </a:r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Conceptually the “top” layer: looking at internet traffic as direct communication between applications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Common use: HTTP (</a:t>
            </a:r>
            <a:r>
              <a:rPr lang="en-US" dirty="0" err="1"/>
              <a:t>HyperText</a:t>
            </a:r>
            <a:r>
              <a:rPr lang="en-US" dirty="0"/>
              <a:t> Transfer Protocol)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Your browser sends an HTTP request to a server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The server sends back an HTTP response with data attached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264" name="Google Shape;264;p1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265" name="Google Shape;265;p14"/>
          <p:cNvSpPr/>
          <p:nvPr/>
        </p:nvSpPr>
        <p:spPr>
          <a:xfrm rot="10800000">
            <a:off x="1952850" y="486882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14"/>
          <p:cNvSpPr/>
          <p:nvPr/>
        </p:nvSpPr>
        <p:spPr>
          <a:xfrm>
            <a:off x="3643200" y="5026500"/>
            <a:ext cx="2828700" cy="31260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83F04"/>
                </a:solidFill>
                <a:latin typeface="Courier New"/>
                <a:ea typeface="Courier New"/>
                <a:cs typeface="Courier New"/>
                <a:sym typeface="Courier New"/>
              </a:rPr>
              <a:t>I found it:</a:t>
            </a:r>
            <a:endParaRPr sz="1200" b="1" i="0" u="none" strike="noStrike" cap="none">
              <a:solidFill>
                <a:srgbClr val="783F04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67" name="Google Shape;267;p14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149" y="4271975"/>
            <a:ext cx="1223627" cy="1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1625" y="4189239"/>
            <a:ext cx="1347075" cy="134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7375" y="5114800"/>
            <a:ext cx="1544700" cy="2735697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4"/>
          <p:cNvSpPr/>
          <p:nvPr/>
        </p:nvSpPr>
        <p:spPr>
          <a:xfrm>
            <a:off x="2030738" y="366217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2178850" y="3826575"/>
            <a:ext cx="3999600" cy="5310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51C75"/>
                </a:solidFill>
                <a:latin typeface="Courier New"/>
                <a:ea typeface="Courier New"/>
                <a:cs typeface="Courier New"/>
                <a:sym typeface="Courier New"/>
              </a:rPr>
              <a:t>I would like to load: http://instagram.com/dog/latest_story.png</a:t>
            </a:r>
            <a:endParaRPr sz="1200" b="1" i="0" u="none" strike="noStrike" cap="none">
              <a:solidFill>
                <a:srgbClr val="351C7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3" name="Google Shape;273;p14"/>
          <p:cNvSpPr txBox="1"/>
          <p:nvPr/>
        </p:nvSpPr>
        <p:spPr>
          <a:xfrm>
            <a:off x="391575" y="5589575"/>
            <a:ext cx="15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Browser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4"/>
          <p:cNvSpPr txBox="1"/>
          <p:nvPr/>
        </p:nvSpPr>
        <p:spPr>
          <a:xfrm>
            <a:off x="7183763" y="5589575"/>
            <a:ext cx="15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/>
          <p:nvPr/>
        </p:nvSpPr>
        <p:spPr>
          <a:xfrm>
            <a:off x="2030738" y="366217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15"/>
          <p:cNvSpPr/>
          <p:nvPr/>
        </p:nvSpPr>
        <p:spPr>
          <a:xfrm>
            <a:off x="2178850" y="3826575"/>
            <a:ext cx="3999600" cy="531000"/>
          </a:xfrm>
          <a:prstGeom prst="rect">
            <a:avLst/>
          </a:prstGeom>
          <a:solidFill>
            <a:srgbClr val="D9D2E9"/>
          </a:solidFill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51C75"/>
                </a:solidFill>
                <a:latin typeface="Courier New"/>
                <a:ea typeface="Courier New"/>
                <a:cs typeface="Courier New"/>
                <a:sym typeface="Courier New"/>
              </a:rPr>
              <a:t>I would like to load: http://instagram.com/dog/latest_story.png</a:t>
            </a:r>
            <a:endParaRPr sz="1200" b="1" i="0" u="none" strike="noStrike" cap="none">
              <a:solidFill>
                <a:srgbClr val="351C75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81" name="Google Shape;281;p1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Application Layer</a:t>
            </a:r>
            <a:endParaRPr/>
          </a:p>
        </p:txBody>
      </p:sp>
      <p:sp>
        <p:nvSpPr>
          <p:cNvPr id="282" name="Google Shape;282;p1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/>
              <a:t>Conceptually the “top” layer: looking at internet traffic as direct communication between applications</a:t>
            </a:r>
            <a:endParaRPr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/>
              <a:t>Common use: HTTP (HyperText Transfer Protocol)</a:t>
            </a:r>
            <a:endParaRPr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Your browser sends an HTTP request to a server</a:t>
            </a:r>
            <a:endParaRPr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/>
              <a:t>The server sends back an HTTP response with data attached</a:t>
            </a:r>
            <a:endParaRPr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/>
          </a:p>
        </p:txBody>
      </p:sp>
      <p:sp>
        <p:nvSpPr>
          <p:cNvPr id="283" name="Google Shape;283;p1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84" name="Google Shape;284;p15"/>
          <p:cNvSpPr/>
          <p:nvPr/>
        </p:nvSpPr>
        <p:spPr>
          <a:xfrm rot="10800000">
            <a:off x="1952850" y="486882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15"/>
          <p:cNvSpPr/>
          <p:nvPr/>
        </p:nvSpPr>
        <p:spPr>
          <a:xfrm>
            <a:off x="3643200" y="5026500"/>
            <a:ext cx="2828700" cy="31260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783F04"/>
                </a:solidFill>
                <a:latin typeface="Consolas"/>
                <a:ea typeface="Consolas"/>
                <a:cs typeface="Consolas"/>
                <a:sym typeface="Consolas"/>
              </a:rPr>
              <a:t>I found it:</a:t>
            </a:r>
            <a:endParaRPr sz="1200" b="1" i="0" u="none" strike="noStrike" cap="none">
              <a:solidFill>
                <a:srgbClr val="783F04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6" name="Google Shape;286;p15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7" name="Google Shape;28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149" y="4271975"/>
            <a:ext cx="1223627" cy="126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71625" y="4189239"/>
            <a:ext cx="1347075" cy="134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97375" y="5114800"/>
            <a:ext cx="1544700" cy="2735697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5"/>
          <p:cNvSpPr txBox="1"/>
          <p:nvPr/>
        </p:nvSpPr>
        <p:spPr>
          <a:xfrm>
            <a:off x="391575" y="5589575"/>
            <a:ext cx="15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Browser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5"/>
          <p:cNvSpPr txBox="1"/>
          <p:nvPr/>
        </p:nvSpPr>
        <p:spPr>
          <a:xfrm>
            <a:off x="7183763" y="5589575"/>
            <a:ext cx="1544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Server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5"/>
          <p:cNvSpPr/>
          <p:nvPr/>
        </p:nvSpPr>
        <p:spPr>
          <a:xfrm>
            <a:off x="2315375" y="3623275"/>
            <a:ext cx="5087100" cy="5087100"/>
          </a:xfrm>
          <a:prstGeom prst="ellipse">
            <a:avLst/>
          </a:prstGeom>
          <a:solidFill>
            <a:srgbClr val="CFE2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15"/>
          <p:cNvSpPr/>
          <p:nvPr/>
        </p:nvSpPr>
        <p:spPr>
          <a:xfrm rot="10800000">
            <a:off x="1952850" y="4868825"/>
            <a:ext cx="4974900" cy="12633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15"/>
          <p:cNvSpPr/>
          <p:nvPr/>
        </p:nvSpPr>
        <p:spPr>
          <a:xfrm>
            <a:off x="2950225" y="4868825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5" name="Google Shape;295;p15"/>
          <p:cNvSpPr/>
          <p:nvPr/>
        </p:nvSpPr>
        <p:spPr>
          <a:xfrm>
            <a:off x="4077550" y="4868825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6" name="Google Shape;296;p15"/>
          <p:cNvSpPr/>
          <p:nvPr/>
        </p:nvSpPr>
        <p:spPr>
          <a:xfrm>
            <a:off x="5204875" y="4868825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7" name="Google Shape;297;p15"/>
          <p:cNvSpPr/>
          <p:nvPr/>
        </p:nvSpPr>
        <p:spPr>
          <a:xfrm>
            <a:off x="2950225" y="5380625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8" name="Google Shape;298;p15"/>
          <p:cNvSpPr/>
          <p:nvPr/>
        </p:nvSpPr>
        <p:spPr>
          <a:xfrm>
            <a:off x="4077550" y="5380625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99" name="Google Shape;299;p15"/>
          <p:cNvSpPr/>
          <p:nvPr/>
        </p:nvSpPr>
        <p:spPr>
          <a:xfrm>
            <a:off x="5204875" y="5380625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0" name="Google Shape;300;p15"/>
          <p:cNvSpPr/>
          <p:nvPr/>
        </p:nvSpPr>
        <p:spPr>
          <a:xfrm>
            <a:off x="2950225" y="5892425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4077550" y="5892425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2" name="Google Shape;302;p15"/>
          <p:cNvSpPr/>
          <p:nvPr/>
        </p:nvSpPr>
        <p:spPr>
          <a:xfrm>
            <a:off x="5204875" y="5892425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03" name="Google Shape;303;p15"/>
          <p:cNvSpPr/>
          <p:nvPr/>
        </p:nvSpPr>
        <p:spPr>
          <a:xfrm>
            <a:off x="2950225" y="6404225"/>
            <a:ext cx="10422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4" name="Google Shape;304;p15"/>
          <p:cNvSpPr/>
          <p:nvPr/>
        </p:nvSpPr>
        <p:spPr>
          <a:xfrm>
            <a:off x="4077550" y="6404225"/>
            <a:ext cx="10422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05" name="Google Shape;305;p15"/>
          <p:cNvSpPr/>
          <p:nvPr/>
        </p:nvSpPr>
        <p:spPr>
          <a:xfrm>
            <a:off x="5204875" y="6404225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06" name="Google Shape;306;p15"/>
          <p:cNvPicPr preferRelativeResize="0"/>
          <p:nvPr/>
        </p:nvPicPr>
        <p:blipFill rotWithShape="1">
          <a:blip r:embed="rId5">
            <a:alphaModFix/>
          </a:blip>
          <a:srcRect b="90878"/>
          <a:stretch/>
        </p:blipFill>
        <p:spPr>
          <a:xfrm>
            <a:off x="5254225" y="4925475"/>
            <a:ext cx="1544700" cy="2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5"/>
          <p:cNvPicPr preferRelativeResize="0"/>
          <p:nvPr/>
        </p:nvPicPr>
        <p:blipFill rotWithShape="1">
          <a:blip r:embed="rId5">
            <a:alphaModFix/>
          </a:blip>
          <a:srcRect t="27362" b="63516"/>
          <a:stretch/>
        </p:blipFill>
        <p:spPr>
          <a:xfrm>
            <a:off x="5254225" y="6463787"/>
            <a:ext cx="1544700" cy="2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5"/>
          <p:cNvPicPr preferRelativeResize="0"/>
          <p:nvPr/>
        </p:nvPicPr>
        <p:blipFill rotWithShape="1">
          <a:blip r:embed="rId5">
            <a:alphaModFix/>
          </a:blip>
          <a:srcRect t="18240" b="72638"/>
          <a:stretch/>
        </p:blipFill>
        <p:spPr>
          <a:xfrm>
            <a:off x="5254225" y="5950212"/>
            <a:ext cx="1544700" cy="24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5"/>
          <p:cNvPicPr preferRelativeResize="0"/>
          <p:nvPr/>
        </p:nvPicPr>
        <p:blipFill rotWithShape="1">
          <a:blip r:embed="rId5">
            <a:alphaModFix/>
          </a:blip>
          <a:srcRect t="9123" b="81755"/>
          <a:stretch/>
        </p:blipFill>
        <p:spPr>
          <a:xfrm>
            <a:off x="5254238" y="5438412"/>
            <a:ext cx="1544674" cy="2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5"/>
          <p:cNvSpPr txBox="1"/>
          <p:nvPr/>
        </p:nvSpPr>
        <p:spPr>
          <a:xfrm>
            <a:off x="4340446" y="4135958"/>
            <a:ext cx="13989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Data Link Layer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1" name="Google Shape;31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78500" y="4100112"/>
            <a:ext cx="437075" cy="43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 Link Layer</a:t>
            </a:r>
            <a:endParaRPr/>
          </a:p>
        </p:txBody>
      </p:sp>
      <p:sp>
        <p:nvSpPr>
          <p:cNvPr id="317" name="Google Shape;317;p1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A computer network is simply multiple computers connected by a single wire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Why is it better to send smaller chunks of data?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318" name="Google Shape;318;p1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19" name="Google Shape;319;p16"/>
          <p:cNvSpPr/>
          <p:nvPr/>
        </p:nvSpPr>
        <p:spPr>
          <a:xfrm>
            <a:off x="2700450" y="5785388"/>
            <a:ext cx="5284200" cy="5925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0" name="Google Shape;320;p16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21" name="Google Shape;321;p16"/>
          <p:cNvCxnSpPr/>
          <p:nvPr/>
        </p:nvCxnSpPr>
        <p:spPr>
          <a:xfrm>
            <a:off x="436925" y="564375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2" name="Google Shape;322;p16"/>
          <p:cNvCxnSpPr>
            <a:stCxn id="323" idx="2"/>
          </p:cNvCxnSpPr>
          <p:nvPr/>
        </p:nvCxnSpPr>
        <p:spPr>
          <a:xfrm>
            <a:off x="1517950" y="4482400"/>
            <a:ext cx="0" cy="116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4" name="Google Shape;324;p16"/>
          <p:cNvCxnSpPr/>
          <p:nvPr/>
        </p:nvCxnSpPr>
        <p:spPr>
          <a:xfrm>
            <a:off x="3569413" y="4482400"/>
            <a:ext cx="0" cy="11613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325" name="Google Shape;325;p16"/>
          <p:cNvCxnSpPr/>
          <p:nvPr/>
        </p:nvCxnSpPr>
        <p:spPr>
          <a:xfrm>
            <a:off x="5620900" y="4492150"/>
            <a:ext cx="0" cy="116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3" name="Google Shape;323;p16"/>
          <p:cNvSpPr/>
          <p:nvPr/>
        </p:nvSpPr>
        <p:spPr>
          <a:xfrm>
            <a:off x="585400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00:1d:4f:47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6" name="Google Shape;326;p16"/>
          <p:cNvSpPr/>
          <p:nvPr/>
        </p:nvSpPr>
        <p:spPr>
          <a:xfrm>
            <a:off x="2636863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4688350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de:ad:be:ef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8" name="Google Shape;328;p16"/>
          <p:cNvSpPr/>
          <p:nvPr/>
        </p:nvSpPr>
        <p:spPr>
          <a:xfrm>
            <a:off x="2797450" y="5899100"/>
            <a:ext cx="15447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29" name="Google Shape;329;p16"/>
          <p:cNvSpPr/>
          <p:nvPr/>
        </p:nvSpPr>
        <p:spPr>
          <a:xfrm>
            <a:off x="4433263" y="5899100"/>
            <a:ext cx="16968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30" name="Google Shape;330;p16"/>
          <p:cNvSpPr/>
          <p:nvPr/>
        </p:nvSpPr>
        <p:spPr>
          <a:xfrm>
            <a:off x="6215125" y="5899100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31" name="Google Shape;331;p16"/>
          <p:cNvPicPr preferRelativeResize="0"/>
          <p:nvPr/>
        </p:nvPicPr>
        <p:blipFill rotWithShape="1">
          <a:blip r:embed="rId3">
            <a:alphaModFix/>
          </a:blip>
          <a:srcRect t="27362" b="63516"/>
          <a:stretch/>
        </p:blipFill>
        <p:spPr>
          <a:xfrm>
            <a:off x="6264475" y="5956887"/>
            <a:ext cx="1544700" cy="249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2" name="Google Shape;332;p16"/>
          <p:cNvCxnSpPr/>
          <p:nvPr/>
        </p:nvCxnSpPr>
        <p:spPr>
          <a:xfrm>
            <a:off x="7672375" y="4492150"/>
            <a:ext cx="0" cy="11613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3" name="Google Shape;333;p16"/>
          <p:cNvCxnSpPr/>
          <p:nvPr/>
        </p:nvCxnSpPr>
        <p:spPr>
          <a:xfrm flipH="1">
            <a:off x="7581750" y="1835925"/>
            <a:ext cx="1695000" cy="1695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34" name="Google Shape;334;p16"/>
          <p:cNvSpPr/>
          <p:nvPr/>
        </p:nvSpPr>
        <p:spPr>
          <a:xfrm>
            <a:off x="6739825" y="3516400"/>
            <a:ext cx="1865100" cy="966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(also a computer)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35" name="Google Shape;335;p16"/>
          <p:cNvCxnSpPr>
            <a:cxnSpLocks/>
          </p:cNvCxnSpPr>
          <p:nvPr/>
        </p:nvCxnSpPr>
        <p:spPr>
          <a:xfrm flipH="1">
            <a:off x="3513162" y="5643700"/>
            <a:ext cx="4224528" cy="5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6" name="Google Shape;336;p16"/>
          <p:cNvSpPr txBox="1"/>
          <p:nvPr/>
        </p:nvSpPr>
        <p:spPr>
          <a:xfrm rot="-2700639">
            <a:off x="7084603" y="2139303"/>
            <a:ext cx="2282965" cy="80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Gets data from Internet (beyond scope of 390B)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Data Link Layer</a:t>
            </a:r>
            <a:endParaRPr/>
          </a:p>
        </p:txBody>
      </p:sp>
      <p:sp>
        <p:nvSpPr>
          <p:cNvPr id="342" name="Google Shape;342;p1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Every computer will “hear” the message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How do the other computers know to ignore</a:t>
            </a:r>
            <a:br>
              <a:rPr lang="en-US" dirty="0"/>
            </a:br>
            <a:r>
              <a:rPr lang="en-US" dirty="0"/>
              <a:t>an incoming packet of data?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343" name="Google Shape;343;p1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344" name="Google Shape;344;p17"/>
          <p:cNvSpPr/>
          <p:nvPr/>
        </p:nvSpPr>
        <p:spPr>
          <a:xfrm>
            <a:off x="2700450" y="5785388"/>
            <a:ext cx="5284200" cy="5925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17"/>
          <p:cNvSpPr txBox="1"/>
          <p:nvPr/>
        </p:nvSpPr>
        <p:spPr>
          <a:xfrm>
            <a:off x="8534400" y="6492240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B2A85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1" i="0" u="none" strike="noStrike" cap="none">
              <a:solidFill>
                <a:srgbClr val="4B2A8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6" name="Google Shape;346;p17"/>
          <p:cNvCxnSpPr/>
          <p:nvPr/>
        </p:nvCxnSpPr>
        <p:spPr>
          <a:xfrm>
            <a:off x="436925" y="564375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7" name="Google Shape;347;p17"/>
          <p:cNvCxnSpPr>
            <a:stCxn id="348" idx="2"/>
          </p:cNvCxnSpPr>
          <p:nvPr/>
        </p:nvCxnSpPr>
        <p:spPr>
          <a:xfrm>
            <a:off x="1517950" y="4482400"/>
            <a:ext cx="0" cy="116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9" name="Google Shape;349;p17"/>
          <p:cNvCxnSpPr/>
          <p:nvPr/>
        </p:nvCxnSpPr>
        <p:spPr>
          <a:xfrm>
            <a:off x="3569413" y="4482400"/>
            <a:ext cx="0" cy="11613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350" name="Google Shape;350;p17"/>
          <p:cNvCxnSpPr/>
          <p:nvPr/>
        </p:nvCxnSpPr>
        <p:spPr>
          <a:xfrm>
            <a:off x="5620900" y="4492150"/>
            <a:ext cx="0" cy="11613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8" name="Google Shape;348;p17"/>
          <p:cNvSpPr/>
          <p:nvPr/>
        </p:nvSpPr>
        <p:spPr>
          <a:xfrm>
            <a:off x="585400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00:1d:4f:47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1" name="Google Shape;351;p17"/>
          <p:cNvSpPr/>
          <p:nvPr/>
        </p:nvSpPr>
        <p:spPr>
          <a:xfrm>
            <a:off x="2636863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2" name="Google Shape;352;p17"/>
          <p:cNvSpPr/>
          <p:nvPr/>
        </p:nvSpPr>
        <p:spPr>
          <a:xfrm>
            <a:off x="4688350" y="3516400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de:ad:be:ef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3" name="Google Shape;353;p17"/>
          <p:cNvSpPr/>
          <p:nvPr/>
        </p:nvSpPr>
        <p:spPr>
          <a:xfrm>
            <a:off x="2797450" y="5899100"/>
            <a:ext cx="15447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4" name="Google Shape;354;p17"/>
          <p:cNvSpPr/>
          <p:nvPr/>
        </p:nvSpPr>
        <p:spPr>
          <a:xfrm>
            <a:off x="4433263" y="5899100"/>
            <a:ext cx="16968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5" name="Google Shape;355;p17"/>
          <p:cNvSpPr/>
          <p:nvPr/>
        </p:nvSpPr>
        <p:spPr>
          <a:xfrm>
            <a:off x="6215125" y="5899100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56" name="Google Shape;356;p17"/>
          <p:cNvPicPr preferRelativeResize="0"/>
          <p:nvPr/>
        </p:nvPicPr>
        <p:blipFill rotWithShape="1">
          <a:blip r:embed="rId3">
            <a:alphaModFix/>
          </a:blip>
          <a:srcRect t="27362" b="63516"/>
          <a:stretch/>
        </p:blipFill>
        <p:spPr>
          <a:xfrm>
            <a:off x="6264475" y="5956887"/>
            <a:ext cx="1544700" cy="249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7" name="Google Shape;357;p17"/>
          <p:cNvCxnSpPr/>
          <p:nvPr/>
        </p:nvCxnSpPr>
        <p:spPr>
          <a:xfrm>
            <a:off x="7672375" y="4492150"/>
            <a:ext cx="0" cy="116130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8" name="Google Shape;358;p17"/>
          <p:cNvCxnSpPr/>
          <p:nvPr/>
        </p:nvCxnSpPr>
        <p:spPr>
          <a:xfrm flipH="1">
            <a:off x="7581750" y="1835925"/>
            <a:ext cx="1695000" cy="1695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359" name="Google Shape;359;p17"/>
          <p:cNvSpPr/>
          <p:nvPr/>
        </p:nvSpPr>
        <p:spPr>
          <a:xfrm>
            <a:off x="6739825" y="3516400"/>
            <a:ext cx="1865100" cy="966000"/>
          </a:xfrm>
          <a:prstGeom prst="rect">
            <a:avLst/>
          </a:prstGeom>
          <a:solidFill>
            <a:srgbClr val="D9EAD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router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(also a computer)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360" name="Google Shape;360;p17"/>
          <p:cNvCxnSpPr/>
          <p:nvPr/>
        </p:nvCxnSpPr>
        <p:spPr>
          <a:xfrm rot="10800000">
            <a:off x="3534225" y="5643750"/>
            <a:ext cx="4188300" cy="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1" name="Google Shape;361;p17"/>
          <p:cNvSpPr/>
          <p:nvPr/>
        </p:nvSpPr>
        <p:spPr>
          <a:xfrm>
            <a:off x="1136950" y="4682075"/>
            <a:ext cx="762000" cy="762000"/>
          </a:xfrm>
          <a:prstGeom prst="noSmoking">
            <a:avLst>
              <a:gd name="adj" fmla="val 15228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7"/>
          <p:cNvSpPr/>
          <p:nvPr/>
        </p:nvSpPr>
        <p:spPr>
          <a:xfrm>
            <a:off x="5239900" y="4682075"/>
            <a:ext cx="762000" cy="762000"/>
          </a:xfrm>
          <a:prstGeom prst="noSmoking">
            <a:avLst>
              <a:gd name="adj" fmla="val 15228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7"/>
          <p:cNvSpPr txBox="1"/>
          <p:nvPr/>
        </p:nvSpPr>
        <p:spPr>
          <a:xfrm rot="-2700639">
            <a:off x="7084603" y="2139303"/>
            <a:ext cx="2282965" cy="806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Gets data from Internet (beyond scope of 390B)</a:t>
            </a: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(Network Interface Card)</a:t>
            </a:r>
            <a:endParaRPr/>
          </a:p>
        </p:txBody>
      </p:sp>
      <p:sp>
        <p:nvSpPr>
          <p:cNvPr id="369" name="Google Shape;369;p1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We don’t want the CPU to waste time always listening to the network wire, especially when it’s not even the destination computer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Solution: </a:t>
            </a:r>
            <a:r>
              <a:rPr lang="en-US" b="1" dirty="0"/>
              <a:t>the NIC</a:t>
            </a:r>
            <a:r>
              <a:rPr lang="en-US" dirty="0"/>
              <a:t>—a new piece of the computer dedicated to dealing with the network wire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Listens to the network wire until it hears a destination address, checks if it matches this computer, and only sends to CPU if so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370" name="Google Shape;370;p1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71" name="Google Shape;371;p18"/>
          <p:cNvSpPr/>
          <p:nvPr/>
        </p:nvSpPr>
        <p:spPr>
          <a:xfrm>
            <a:off x="2700450" y="5833836"/>
            <a:ext cx="5284200" cy="592500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F6B26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2" name="Google Shape;372;p18"/>
          <p:cNvCxnSpPr/>
          <p:nvPr/>
        </p:nvCxnSpPr>
        <p:spPr>
          <a:xfrm>
            <a:off x="436925" y="6547123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3" name="Google Shape;373;p18"/>
          <p:cNvCxnSpPr>
            <a:stCxn id="374" idx="2"/>
          </p:cNvCxnSpPr>
          <p:nvPr/>
        </p:nvCxnSpPr>
        <p:spPr>
          <a:xfrm>
            <a:off x="1517950" y="5500121"/>
            <a:ext cx="0" cy="1047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4" name="Google Shape;374;p18"/>
          <p:cNvSpPr/>
          <p:nvPr/>
        </p:nvSpPr>
        <p:spPr>
          <a:xfrm>
            <a:off x="585400" y="4534121"/>
            <a:ext cx="1865100" cy="9660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computer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00:1d:4f:47</a:t>
            </a:r>
            <a:endParaRPr sz="17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5" name="Google Shape;375;p18"/>
          <p:cNvSpPr/>
          <p:nvPr/>
        </p:nvSpPr>
        <p:spPr>
          <a:xfrm>
            <a:off x="2797450" y="5947548"/>
            <a:ext cx="1544700" cy="365100"/>
          </a:xfrm>
          <a:prstGeom prst="rect">
            <a:avLst/>
          </a:prstGeom>
          <a:solidFill>
            <a:srgbClr val="D9EAD3"/>
          </a:solidFill>
          <a:ln w="38100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dest address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8761D"/>
                </a:solidFill>
                <a:latin typeface="Courier New"/>
                <a:ea typeface="Courier New"/>
                <a:cs typeface="Courier New"/>
                <a:sym typeface="Courier New"/>
              </a:rPr>
              <a:t>4c:44:1e:8f</a:t>
            </a:r>
            <a:endParaRPr sz="1200" b="1" i="0" u="none" strike="noStrike" cap="none">
              <a:solidFill>
                <a:srgbClr val="38761D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6" name="Google Shape;376;p18"/>
          <p:cNvSpPr/>
          <p:nvPr/>
        </p:nvSpPr>
        <p:spPr>
          <a:xfrm>
            <a:off x="4433263" y="5947548"/>
            <a:ext cx="1696800" cy="365100"/>
          </a:xfrm>
          <a:prstGeom prst="rect">
            <a:avLst/>
          </a:prstGeom>
          <a:solidFill>
            <a:srgbClr val="EAD1DC"/>
          </a:solidFill>
          <a:ln w="38100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source address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A64D79"/>
                </a:solidFill>
                <a:latin typeface="Courier New"/>
                <a:ea typeface="Courier New"/>
                <a:cs typeface="Courier New"/>
                <a:sym typeface="Courier New"/>
              </a:rPr>
              <a:t>24:48:96:12</a:t>
            </a:r>
            <a:endParaRPr sz="1200" b="1" i="0" u="none" strike="noStrike" cap="none">
              <a:solidFill>
                <a:srgbClr val="A64D79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77" name="Google Shape;377;p18"/>
          <p:cNvSpPr/>
          <p:nvPr/>
        </p:nvSpPr>
        <p:spPr>
          <a:xfrm>
            <a:off x="6215125" y="5947548"/>
            <a:ext cx="1643400" cy="3651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45818E"/>
                </a:solidFill>
                <a:latin typeface="Consolas"/>
                <a:ea typeface="Consolas"/>
                <a:cs typeface="Consolas"/>
                <a:sym typeface="Consolas"/>
              </a:rPr>
              <a:t>data</a:t>
            </a:r>
            <a:endParaRPr sz="1200" b="1" i="0" u="none" strike="noStrike" cap="none">
              <a:solidFill>
                <a:srgbClr val="45818E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78" name="Google Shape;378;p18"/>
          <p:cNvPicPr preferRelativeResize="0"/>
          <p:nvPr/>
        </p:nvPicPr>
        <p:blipFill rotWithShape="1">
          <a:blip r:embed="rId3">
            <a:alphaModFix/>
          </a:blip>
          <a:srcRect t="27362" b="63516"/>
          <a:stretch/>
        </p:blipFill>
        <p:spPr>
          <a:xfrm>
            <a:off x="6264475" y="6005335"/>
            <a:ext cx="1544700" cy="24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8"/>
          <p:cNvSpPr/>
          <p:nvPr/>
        </p:nvSpPr>
        <p:spPr>
          <a:xfrm>
            <a:off x="1019650" y="5692696"/>
            <a:ext cx="996600" cy="6771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NIC</a:t>
            </a: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380" name="Google Shape;38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7101" y="5705771"/>
            <a:ext cx="533400" cy="635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18"/>
          <p:cNvCxnSpPr/>
          <p:nvPr/>
        </p:nvCxnSpPr>
        <p:spPr>
          <a:xfrm rot="10800000">
            <a:off x="4123225" y="6547123"/>
            <a:ext cx="1886100" cy="0"/>
          </a:xfrm>
          <a:prstGeom prst="straightConnector1">
            <a:avLst/>
          </a:prstGeom>
          <a:noFill/>
          <a:ln w="114300" cap="flat" cmpd="sng">
            <a:solidFill>
              <a:srgbClr val="FF9900"/>
            </a:solidFill>
            <a:prstDash val="solid"/>
            <a:round/>
            <a:headEnd type="none" w="sm" len="sm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b="1" dirty="0">
                <a:solidFill>
                  <a:srgbClr val="4A2A85"/>
                </a:solidFill>
              </a:rPr>
              <a:t>Final Project Overview</a:t>
            </a:r>
          </a:p>
          <a:p>
            <a:pPr marL="640080" lvl="1" indent="-283464"/>
            <a:r>
              <a:rPr lang="en-US" b="1" dirty="0">
                <a:solidFill>
                  <a:srgbClr val="4A2A85"/>
                </a:solidFill>
              </a:rPr>
              <a:t>E-Portfolio Details and Topics Brainstorming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>
                <a:solidFill>
                  <a:schemeClr val="tx1"/>
                </a:solidFill>
              </a:rPr>
              <a:t>E-Portfolio Workshop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Reflection Work Session and Feedback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>
                <a:solidFill>
                  <a:schemeClr val="tx1"/>
                </a:solidFill>
              </a:rPr>
              <a:t>Overview of Computer Networks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Connecting Computers to The Internet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0977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387" name="Google Shape;387;p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388" name="Google Shape;388;p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90" name="Google Shape;390;p2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1" name="Google Shape;391;p2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2" name="Google Shape;392;p2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2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2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2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2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2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2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1" name="Google Shape;401;p2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2" name="Google Shape;402;p2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3" name="Google Shape;403;p2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4" name="Google Shape;404;p2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5" name="Google Shape;405;p2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6" name="Google Shape;406;p2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07" name="Google Shape;407;p2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08" name="Google Shape;408;p2"/>
          <p:cNvCxnSpPr>
            <a:stCxn id="409" idx="2"/>
            <a:endCxn id="392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09" name="Google Shape;409;p2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2"/>
          <p:cNvCxnSpPr>
            <a:stCxn id="409" idx="2"/>
            <a:endCxn id="393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1" name="Google Shape;411;p2"/>
          <p:cNvCxnSpPr>
            <a:stCxn id="409" idx="2"/>
            <a:endCxn id="394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2" name="Google Shape;412;p2"/>
          <p:cNvCxnSpPr>
            <a:stCxn id="409" idx="2"/>
            <a:endCxn id="395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3" name="Google Shape;413;p2"/>
          <p:cNvCxnSpPr>
            <a:stCxn id="409" idx="2"/>
            <a:endCxn id="396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4" name="Google Shape;414;p2"/>
          <p:cNvCxnSpPr>
            <a:stCxn id="409" idx="2"/>
            <a:endCxn id="397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5" name="Google Shape;415;p2"/>
          <p:cNvCxnSpPr>
            <a:stCxn id="409" idx="2"/>
            <a:endCxn id="398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6" name="Google Shape;416;p2"/>
          <p:cNvCxnSpPr>
            <a:stCxn id="409" idx="2"/>
            <a:endCxn id="399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7" name="Google Shape;417;p2"/>
          <p:cNvCxnSpPr>
            <a:stCxn id="407" idx="0"/>
            <a:endCxn id="409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8" name="Google Shape;418;p2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19" name="Google Shape;419;p2"/>
          <p:cNvCxnSpPr>
            <a:stCxn id="407" idx="3"/>
            <a:endCxn id="407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0" name="Google Shape;420;p2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1" name="Google Shape;421;p2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2" name="Google Shape;422;p2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3" name="Google Shape;423;p2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4" name="Google Shape;424;p2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5" name="Google Shape;425;p2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6" name="Google Shape;426;p2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27" name="Google Shape;427;p2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28" name="Google Shape;428;p2"/>
          <p:cNvCxnSpPr>
            <a:stCxn id="418" idx="0"/>
            <a:endCxn id="427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9" name="Google Shape;429;p2"/>
          <p:cNvCxnSpPr>
            <a:stCxn id="420" idx="0"/>
            <a:endCxn id="427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0" name="Google Shape;430;p2"/>
          <p:cNvCxnSpPr>
            <a:stCxn id="421" idx="0"/>
            <a:endCxn id="427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1" name="Google Shape;431;p2"/>
          <p:cNvCxnSpPr>
            <a:stCxn id="422" idx="0"/>
            <a:endCxn id="427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2" name="Google Shape;432;p2"/>
          <p:cNvCxnSpPr>
            <a:stCxn id="423" idx="0"/>
            <a:endCxn id="427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3" name="Google Shape;433;p2"/>
          <p:cNvCxnSpPr>
            <a:stCxn id="424" idx="0"/>
            <a:endCxn id="427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4" name="Google Shape;434;p2"/>
          <p:cNvCxnSpPr>
            <a:stCxn id="425" idx="0"/>
            <a:endCxn id="427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5" name="Google Shape;435;p2"/>
          <p:cNvCxnSpPr>
            <a:stCxn id="426" idx="0"/>
            <a:endCxn id="427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6" name="Google Shape;436;p2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7" name="Google Shape;437;p2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8" name="Google Shape;438;p2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39" name="Google Shape;439;p2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0" name="Google Shape;440;p2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1" name="Google Shape;441;p2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2" name="Google Shape;442;p2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43" name="Google Shape;443;p2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44" name="Google Shape;444;p2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Google Shape;445;p2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6" name="Google Shape;446;p2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7" name="Google Shape;447;p2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8" name="Google Shape;448;p2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9" name="Google Shape;449;p2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0" name="Google Shape;450;p2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1" name="Google Shape;451;p2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2" name="Google Shape;452;p2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3" name="Google Shape;453;p2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2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460" name="Google Shape;460;p3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461" name="Google Shape;461;p3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462" name="Google Shape;462;p3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63" name="Google Shape;463;p3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4" name="Google Shape;464;p3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5" name="Google Shape;465;p3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3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3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3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3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3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4" name="Google Shape;474;p3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5" name="Google Shape;475;p3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6" name="Google Shape;476;p3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7" name="Google Shape;477;p3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8" name="Google Shape;478;p3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79" name="Google Shape;479;p3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80" name="Google Shape;480;p3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481" name="Google Shape;481;p3"/>
          <p:cNvCxnSpPr>
            <a:stCxn id="482" idx="2"/>
            <a:endCxn id="465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2" name="Google Shape;482;p3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3" name="Google Shape;483;p3"/>
          <p:cNvCxnSpPr>
            <a:stCxn id="482" idx="2"/>
            <a:endCxn id="466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4" name="Google Shape;484;p3"/>
          <p:cNvCxnSpPr>
            <a:stCxn id="482" idx="2"/>
            <a:endCxn id="467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5" name="Google Shape;485;p3"/>
          <p:cNvCxnSpPr>
            <a:stCxn id="482" idx="2"/>
            <a:endCxn id="468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6" name="Google Shape;486;p3"/>
          <p:cNvCxnSpPr>
            <a:stCxn id="482" idx="2"/>
            <a:endCxn id="469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7" name="Google Shape;487;p3"/>
          <p:cNvCxnSpPr>
            <a:stCxn id="482" idx="2"/>
            <a:endCxn id="470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8" name="Google Shape;488;p3"/>
          <p:cNvCxnSpPr>
            <a:stCxn id="482" idx="2"/>
            <a:endCxn id="471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9" name="Google Shape;489;p3"/>
          <p:cNvCxnSpPr>
            <a:stCxn id="482" idx="2"/>
            <a:endCxn id="472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0" name="Google Shape;490;p3"/>
          <p:cNvCxnSpPr>
            <a:stCxn id="480" idx="0"/>
            <a:endCxn id="482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1" name="Google Shape;491;p3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492" name="Google Shape;492;p3"/>
          <p:cNvCxnSpPr>
            <a:stCxn id="480" idx="3"/>
            <a:endCxn id="480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3" name="Google Shape;493;p3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4" name="Google Shape;494;p3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5" name="Google Shape;495;p3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6" name="Google Shape;496;p3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7" name="Google Shape;497;p3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8" name="Google Shape;498;p3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9" name="Google Shape;499;p3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0" name="Google Shape;500;p3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01" name="Google Shape;501;p3"/>
          <p:cNvCxnSpPr>
            <a:stCxn id="491" idx="0"/>
            <a:endCxn id="500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2" name="Google Shape;502;p3"/>
          <p:cNvCxnSpPr>
            <a:stCxn id="493" idx="0"/>
            <a:endCxn id="500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3" name="Google Shape;503;p3"/>
          <p:cNvCxnSpPr>
            <a:stCxn id="494" idx="0"/>
            <a:endCxn id="500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4" name="Google Shape;504;p3"/>
          <p:cNvCxnSpPr>
            <a:stCxn id="495" idx="0"/>
            <a:endCxn id="500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5" name="Google Shape;505;p3"/>
          <p:cNvCxnSpPr>
            <a:stCxn id="496" idx="0"/>
            <a:endCxn id="500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6" name="Google Shape;506;p3"/>
          <p:cNvCxnSpPr>
            <a:stCxn id="497" idx="0"/>
            <a:endCxn id="500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7" name="Google Shape;507;p3"/>
          <p:cNvCxnSpPr>
            <a:stCxn id="498" idx="0"/>
            <a:endCxn id="500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08" name="Google Shape;508;p3"/>
          <p:cNvCxnSpPr>
            <a:stCxn id="499" idx="0"/>
            <a:endCxn id="500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9" name="Google Shape;509;p3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0" name="Google Shape;510;p3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1" name="Google Shape;511;p3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2" name="Google Shape;512;p3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3" name="Google Shape;513;p3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4" name="Google Shape;514;p3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5" name="Google Shape;515;p3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16" name="Google Shape;516;p3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17" name="Google Shape;517;p3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8" name="Google Shape;518;p3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9" name="Google Shape;519;p3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0" name="Google Shape;520;p3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1" name="Google Shape;521;p3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2" name="Google Shape;522;p3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3" name="Google Shape;523;p3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4" name="Google Shape;524;p3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25" name="Google Shape;525;p3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6" name="Google Shape;526;p3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3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3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Our good friend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onsolas"/>
                <a:ea typeface="Consolas"/>
                <a:cs typeface="Consolas"/>
                <a:sym typeface="Consolas"/>
              </a:rPr>
              <a:t>Mux.hdl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C9DAF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534" name="Google Shape;534;p19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535" name="Google Shape;535;p1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536" name="Google Shape;536;p19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37" name="Google Shape;537;p19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8" name="Google Shape;538;p19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9" name="Google Shape;539;p19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9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9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9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9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9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9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9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9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8" name="Google Shape;548;p19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49" name="Google Shape;549;p19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0" name="Google Shape;550;p19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1" name="Google Shape;551;p19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2" name="Google Shape;552;p19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3" name="Google Shape;553;p19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54" name="Google Shape;554;p19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55" name="Google Shape;555;p19"/>
          <p:cNvCxnSpPr>
            <a:stCxn id="556" idx="2"/>
            <a:endCxn id="539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6" name="Google Shape;556;p19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57" name="Google Shape;557;p19"/>
          <p:cNvCxnSpPr>
            <a:stCxn id="556" idx="2"/>
            <a:endCxn id="540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8" name="Google Shape;558;p19"/>
          <p:cNvCxnSpPr>
            <a:stCxn id="556" idx="2"/>
            <a:endCxn id="541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9" name="Google Shape;559;p19"/>
          <p:cNvCxnSpPr>
            <a:stCxn id="556" idx="2"/>
            <a:endCxn id="542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0" name="Google Shape;560;p19"/>
          <p:cNvCxnSpPr>
            <a:stCxn id="556" idx="2"/>
            <a:endCxn id="543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1" name="Google Shape;561;p19"/>
          <p:cNvCxnSpPr>
            <a:stCxn id="556" idx="2"/>
            <a:endCxn id="544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2" name="Google Shape;562;p19"/>
          <p:cNvCxnSpPr>
            <a:stCxn id="556" idx="2"/>
            <a:endCxn id="545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3" name="Google Shape;563;p19"/>
          <p:cNvCxnSpPr>
            <a:stCxn id="556" idx="2"/>
            <a:endCxn id="546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4" name="Google Shape;564;p19"/>
          <p:cNvCxnSpPr>
            <a:stCxn id="554" idx="0"/>
            <a:endCxn id="556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5" name="Google Shape;565;p19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66" name="Google Shape;566;p19"/>
          <p:cNvCxnSpPr>
            <a:stCxn id="554" idx="3"/>
            <a:endCxn id="554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7" name="Google Shape;567;p19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8" name="Google Shape;568;p19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9" name="Google Shape;569;p19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0" name="Google Shape;570;p19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1" name="Google Shape;571;p19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2" name="Google Shape;572;p19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3" name="Google Shape;573;p19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4" name="Google Shape;574;p19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75" name="Google Shape;575;p19"/>
          <p:cNvCxnSpPr>
            <a:stCxn id="565" idx="0"/>
            <a:endCxn id="574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6" name="Google Shape;576;p19"/>
          <p:cNvCxnSpPr>
            <a:stCxn id="567" idx="0"/>
            <a:endCxn id="574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7" name="Google Shape;577;p19"/>
          <p:cNvCxnSpPr>
            <a:stCxn id="568" idx="0"/>
            <a:endCxn id="574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8" name="Google Shape;578;p19"/>
          <p:cNvCxnSpPr>
            <a:stCxn id="569" idx="0"/>
            <a:endCxn id="574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9" name="Google Shape;579;p19"/>
          <p:cNvCxnSpPr>
            <a:stCxn id="570" idx="0"/>
            <a:endCxn id="574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0" name="Google Shape;580;p19"/>
          <p:cNvCxnSpPr>
            <a:stCxn id="571" idx="0"/>
            <a:endCxn id="574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1" name="Google Shape;581;p19"/>
          <p:cNvCxnSpPr>
            <a:stCxn id="572" idx="0"/>
            <a:endCxn id="574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2" name="Google Shape;582;p19"/>
          <p:cNvCxnSpPr>
            <a:stCxn id="573" idx="0"/>
            <a:endCxn id="574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3" name="Google Shape;583;p19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4" name="Google Shape;584;p19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5" name="Google Shape;585;p19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6" name="Google Shape;586;p19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7" name="Google Shape;587;p19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8" name="Google Shape;588;p19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89" name="Google Shape;589;p19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590" name="Google Shape;590;p19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591" name="Google Shape;591;p19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2" name="Google Shape;592;p19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3" name="Google Shape;593;p19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4" name="Google Shape;594;p19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5" name="Google Shape;595;p19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6" name="Google Shape;596;p19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7" name="Google Shape;597;p19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8" name="Google Shape;598;p19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9" name="Google Shape;599;p19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0" name="Google Shape;600;p19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19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9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2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608" name="Google Shape;608;p12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609" name="Google Shape;609;p12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610" name="Google Shape;610;p12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11" name="Google Shape;611;p12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2" name="Google Shape;612;p12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13" name="Google Shape;613;p12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2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2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2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2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12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12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12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12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2" name="Google Shape;622;p12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3" name="Google Shape;623;p12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4" name="Google Shape;624;p12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5" name="Google Shape;625;p12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6" name="Google Shape;626;p12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7" name="Google Shape;627;p12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28" name="Google Shape;628;p12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29" name="Google Shape;629;p12"/>
          <p:cNvCxnSpPr>
            <a:stCxn id="630" idx="2"/>
            <a:endCxn id="613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0" name="Google Shape;630;p12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31" name="Google Shape;631;p12"/>
          <p:cNvCxnSpPr>
            <a:stCxn id="630" idx="2"/>
            <a:endCxn id="614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2" name="Google Shape;632;p12"/>
          <p:cNvCxnSpPr>
            <a:stCxn id="630" idx="2"/>
            <a:endCxn id="615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3" name="Google Shape;633;p12"/>
          <p:cNvCxnSpPr>
            <a:stCxn id="630" idx="2"/>
            <a:endCxn id="616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4" name="Google Shape;634;p12"/>
          <p:cNvCxnSpPr>
            <a:stCxn id="630" idx="2"/>
            <a:endCxn id="617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5" name="Google Shape;635;p12"/>
          <p:cNvCxnSpPr>
            <a:stCxn id="630" idx="2"/>
            <a:endCxn id="618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6" name="Google Shape;636;p12"/>
          <p:cNvCxnSpPr>
            <a:stCxn id="630" idx="2"/>
            <a:endCxn id="619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7" name="Google Shape;637;p12"/>
          <p:cNvCxnSpPr>
            <a:stCxn id="630" idx="2"/>
            <a:endCxn id="620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38" name="Google Shape;638;p12"/>
          <p:cNvCxnSpPr>
            <a:stCxn id="628" idx="0"/>
            <a:endCxn id="630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9" name="Google Shape;639;p12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40" name="Google Shape;640;p12"/>
          <p:cNvCxnSpPr>
            <a:stCxn id="628" idx="3"/>
            <a:endCxn id="628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1" name="Google Shape;641;p12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2" name="Google Shape;642;p12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6" name="Google Shape;646;p12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8" name="Google Shape;648;p12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49" name="Google Shape;649;p12"/>
          <p:cNvCxnSpPr>
            <a:stCxn id="639" idx="0"/>
            <a:endCxn id="648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0" name="Google Shape;650;p12"/>
          <p:cNvCxnSpPr>
            <a:stCxn id="641" idx="0"/>
            <a:endCxn id="648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1" name="Google Shape;651;p12"/>
          <p:cNvCxnSpPr>
            <a:stCxn id="642" idx="0"/>
            <a:endCxn id="648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2" name="Google Shape;652;p12"/>
          <p:cNvCxnSpPr>
            <a:stCxn id="643" idx="0"/>
            <a:endCxn id="648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3" name="Google Shape;653;p12"/>
          <p:cNvCxnSpPr>
            <a:stCxn id="644" idx="0"/>
            <a:endCxn id="648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4" name="Google Shape;654;p12"/>
          <p:cNvCxnSpPr>
            <a:stCxn id="645" idx="0"/>
            <a:endCxn id="648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5" name="Google Shape;655;p12"/>
          <p:cNvCxnSpPr>
            <a:stCxn id="646" idx="0"/>
            <a:endCxn id="648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56" name="Google Shape;656;p12"/>
          <p:cNvCxnSpPr>
            <a:stCxn id="647" idx="0"/>
            <a:endCxn id="648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7" name="Google Shape;657;p12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8" name="Google Shape;658;p12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59" name="Google Shape;659;p12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0" name="Google Shape;660;p12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1" name="Google Shape;661;p12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2" name="Google Shape;662;p12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3" name="Google Shape;663;p12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64" name="Google Shape;664;p12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665" name="Google Shape;665;p12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6" name="Google Shape;666;p12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7" name="Google Shape;667;p12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8" name="Google Shape;668;p12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9" name="Google Shape;669;p12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0" name="Google Shape;670;p12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1" name="Google Shape;671;p12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2" name="Google Shape;672;p12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73" name="Google Shape;673;p12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4" name="Google Shape;674;p12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7" name="Google Shape;677;p12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Sounds like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onsolas"/>
                <a:ea typeface="Consolas"/>
                <a:cs typeface="Consolas"/>
                <a:sym typeface="Consolas"/>
              </a:rPr>
              <a:t>PC.hdl</a:t>
            </a:r>
            <a:endParaRPr sz="1400" b="1" i="0" u="none" strike="noStrike" cap="none">
              <a:solidFill>
                <a:srgbClr val="C9DAF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683" name="Google Shape;683;p2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684" name="Google Shape;684;p2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685" name="Google Shape;685;p20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86" name="Google Shape;686;p20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7" name="Google Shape;687;p20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8" name="Google Shape;688;p20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20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0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0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20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20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20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20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p20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7" name="Google Shape;697;p20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8" name="Google Shape;698;p20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699" name="Google Shape;699;p20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0" name="Google Shape;700;p20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1" name="Google Shape;701;p20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2" name="Google Shape;702;p20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03" name="Google Shape;703;p20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04" name="Google Shape;704;p20"/>
          <p:cNvCxnSpPr>
            <a:stCxn id="705" idx="2"/>
            <a:endCxn id="688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5" name="Google Shape;705;p20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6" name="Google Shape;706;p20"/>
          <p:cNvCxnSpPr>
            <a:stCxn id="705" idx="2"/>
            <a:endCxn id="689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7" name="Google Shape;707;p20"/>
          <p:cNvCxnSpPr>
            <a:stCxn id="705" idx="2"/>
            <a:endCxn id="690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8" name="Google Shape;708;p20"/>
          <p:cNvCxnSpPr>
            <a:stCxn id="705" idx="2"/>
            <a:endCxn id="691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9" name="Google Shape;709;p20"/>
          <p:cNvCxnSpPr>
            <a:stCxn id="705" idx="2"/>
            <a:endCxn id="692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0" name="Google Shape;710;p20"/>
          <p:cNvCxnSpPr>
            <a:stCxn id="705" idx="2"/>
            <a:endCxn id="693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1" name="Google Shape;711;p20"/>
          <p:cNvCxnSpPr>
            <a:stCxn id="705" idx="2"/>
            <a:endCxn id="694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2" name="Google Shape;712;p20"/>
          <p:cNvCxnSpPr>
            <a:stCxn id="705" idx="2"/>
            <a:endCxn id="695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3" name="Google Shape;713;p20"/>
          <p:cNvCxnSpPr>
            <a:stCxn id="703" idx="0"/>
            <a:endCxn id="705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4" name="Google Shape;714;p20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15" name="Google Shape;715;p20"/>
          <p:cNvCxnSpPr>
            <a:stCxn id="703" idx="3"/>
            <a:endCxn id="703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6" name="Google Shape;716;p20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7" name="Google Shape;717;p20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8" name="Google Shape;718;p20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9" name="Google Shape;719;p20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0" name="Google Shape;720;p20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1" name="Google Shape;721;p20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2" name="Google Shape;722;p20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3" name="Google Shape;723;p20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24" name="Google Shape;724;p20"/>
          <p:cNvCxnSpPr>
            <a:stCxn id="714" idx="0"/>
            <a:endCxn id="723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5" name="Google Shape;725;p20"/>
          <p:cNvCxnSpPr>
            <a:stCxn id="716" idx="0"/>
            <a:endCxn id="723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6" name="Google Shape;726;p20"/>
          <p:cNvCxnSpPr>
            <a:stCxn id="717" idx="0"/>
            <a:endCxn id="723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7" name="Google Shape;727;p20"/>
          <p:cNvCxnSpPr>
            <a:stCxn id="718" idx="0"/>
            <a:endCxn id="723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8" name="Google Shape;728;p20"/>
          <p:cNvCxnSpPr>
            <a:stCxn id="719" idx="0"/>
            <a:endCxn id="723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9" name="Google Shape;729;p20"/>
          <p:cNvCxnSpPr>
            <a:stCxn id="720" idx="0"/>
            <a:endCxn id="723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0" name="Google Shape;730;p20"/>
          <p:cNvCxnSpPr>
            <a:stCxn id="721" idx="0"/>
            <a:endCxn id="723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1" name="Google Shape;731;p20"/>
          <p:cNvCxnSpPr>
            <a:stCxn id="722" idx="0"/>
            <a:endCxn id="723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2" name="Google Shape;732;p20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3" name="Google Shape;733;p20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4" name="Google Shape;734;p20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5" name="Google Shape;735;p20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6" name="Google Shape;736;p20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7" name="Google Shape;737;p20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8" name="Google Shape;738;p20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39" name="Google Shape;739;p20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40" name="Google Shape;740;p20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1" name="Google Shape;741;p20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2" name="Google Shape;742;p20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3" name="Google Shape;743;p20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4" name="Google Shape;744;p20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5" name="Google Shape;745;p20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6" name="Google Shape;746;p20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7" name="Google Shape;747;p20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8" name="Google Shape;748;p20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9" name="Google Shape;749;p20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20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20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52" name="Google Shape;752;p20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758" name="Google Shape;758;p2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/>
          </a:p>
        </p:txBody>
      </p:sp>
      <p:sp>
        <p:nvSpPr>
          <p:cNvPr id="759" name="Google Shape;759;p2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760" name="Google Shape;760;p25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61" name="Google Shape;761;p25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62" name="Google Shape;762;p25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3" name="Google Shape;763;p25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5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5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25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25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8" name="Google Shape;768;p25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9" name="Google Shape;769;p25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p25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1" name="Google Shape;771;p25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2" name="Google Shape;772;p25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3" name="Google Shape;773;p25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4" name="Google Shape;774;p25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5" name="Google Shape;775;p25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6" name="Google Shape;776;p25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7" name="Google Shape;777;p25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78" name="Google Shape;778;p25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79" name="Google Shape;779;p25"/>
          <p:cNvCxnSpPr>
            <a:stCxn id="780" idx="2"/>
            <a:endCxn id="763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0" name="Google Shape;780;p25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1" name="Google Shape;781;p25"/>
          <p:cNvCxnSpPr>
            <a:stCxn id="780" idx="2"/>
            <a:endCxn id="764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2" name="Google Shape;782;p25"/>
          <p:cNvCxnSpPr>
            <a:stCxn id="780" idx="2"/>
            <a:endCxn id="765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3" name="Google Shape;783;p25"/>
          <p:cNvCxnSpPr>
            <a:stCxn id="780" idx="2"/>
            <a:endCxn id="766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4" name="Google Shape;784;p25"/>
          <p:cNvCxnSpPr>
            <a:stCxn id="780" idx="2"/>
            <a:endCxn id="767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5" name="Google Shape;785;p25"/>
          <p:cNvCxnSpPr>
            <a:stCxn id="780" idx="2"/>
            <a:endCxn id="768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6" name="Google Shape;786;p25"/>
          <p:cNvCxnSpPr>
            <a:stCxn id="780" idx="2"/>
            <a:endCxn id="769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7" name="Google Shape;787;p25"/>
          <p:cNvCxnSpPr>
            <a:stCxn id="780" idx="2"/>
            <a:endCxn id="770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8" name="Google Shape;788;p25"/>
          <p:cNvCxnSpPr>
            <a:stCxn id="778" idx="0"/>
            <a:endCxn id="780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9" name="Google Shape;789;p25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790" name="Google Shape;790;p25"/>
          <p:cNvCxnSpPr>
            <a:stCxn id="778" idx="3"/>
            <a:endCxn id="778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1" name="Google Shape;791;p25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2" name="Google Shape;792;p25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3" name="Google Shape;793;p25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4" name="Google Shape;794;p25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5" name="Google Shape;795;p25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6" name="Google Shape;796;p25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7" name="Google Shape;797;p25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8" name="Google Shape;798;p25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799" name="Google Shape;799;p25"/>
          <p:cNvCxnSpPr>
            <a:stCxn id="789" idx="0"/>
            <a:endCxn id="798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0" name="Google Shape;800;p25"/>
          <p:cNvCxnSpPr>
            <a:stCxn id="791" idx="0"/>
            <a:endCxn id="798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1" name="Google Shape;801;p25"/>
          <p:cNvCxnSpPr>
            <a:stCxn id="792" idx="0"/>
            <a:endCxn id="798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2" name="Google Shape;802;p25"/>
          <p:cNvCxnSpPr>
            <a:stCxn id="793" idx="0"/>
            <a:endCxn id="798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3" name="Google Shape;803;p25"/>
          <p:cNvCxnSpPr>
            <a:stCxn id="794" idx="0"/>
            <a:endCxn id="798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4" name="Google Shape;804;p25"/>
          <p:cNvCxnSpPr>
            <a:stCxn id="795" idx="0"/>
            <a:endCxn id="798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5" name="Google Shape;805;p25"/>
          <p:cNvCxnSpPr>
            <a:stCxn id="796" idx="0"/>
            <a:endCxn id="798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6" name="Google Shape;806;p25"/>
          <p:cNvCxnSpPr>
            <a:stCxn id="797" idx="0"/>
            <a:endCxn id="798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07" name="Google Shape;807;p25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8" name="Google Shape;808;p25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09" name="Google Shape;809;p25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0" name="Google Shape;810;p25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1" name="Google Shape;811;p25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2" name="Google Shape;812;p25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3" name="Google Shape;813;p25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14" name="Google Shape;814;p25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15" name="Google Shape;815;p25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6" name="Google Shape;816;p25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7" name="Google Shape;817;p25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8" name="Google Shape;818;p25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9" name="Google Shape;819;p25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0" name="Google Shape;820;p25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1" name="Google Shape;821;p25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2" name="Google Shape;822;p25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3" name="Google Shape;823;p25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4" name="Google Shape;824;p25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5" name="Google Shape;825;p25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5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7" name="Google Shape;827;p25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8" name="Google Shape;828;p25"/>
          <p:cNvSpPr/>
          <p:nvPr/>
        </p:nvSpPr>
        <p:spPr>
          <a:xfrm>
            <a:off x="7437025" y="3611675"/>
            <a:ext cx="1326000" cy="1002600"/>
          </a:xfrm>
          <a:prstGeom prst="wedgeRectCallout">
            <a:avLst>
              <a:gd name="adj1" fmla="val -105475"/>
              <a:gd name="adj2" fmla="val 4369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Selectable read/write?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Sounds like 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onsolas"/>
                <a:ea typeface="Consolas"/>
                <a:cs typeface="Consolas"/>
                <a:sym typeface="Consolas"/>
              </a:rPr>
              <a:t>RAM.hdl</a:t>
            </a:r>
            <a:r>
              <a:rPr lang="en-US" sz="1400" b="1" i="0" u="none" strike="noStrike" cap="none">
                <a:solidFill>
                  <a:srgbClr val="C9DAF8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C9DAF8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26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834" name="Google Shape;834;p26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/>
          </a:p>
        </p:txBody>
      </p:sp>
      <p:sp>
        <p:nvSpPr>
          <p:cNvPr id="835" name="Google Shape;835;p26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  <p:sp>
        <p:nvSpPr>
          <p:cNvPr id="836" name="Google Shape;836;p26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37" name="Google Shape;837;p26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38" name="Google Shape;838;p26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9" name="Google Shape;839;p26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6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6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6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6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6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6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6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6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8" name="Google Shape;848;p26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49" name="Google Shape;849;p26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0" name="Google Shape;850;p26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1" name="Google Shape;851;p26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2" name="Google Shape;852;p26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3" name="Google Shape;853;p26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54" name="Google Shape;854;p26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55" name="Google Shape;855;p26"/>
          <p:cNvCxnSpPr>
            <a:stCxn id="856" idx="2"/>
            <a:endCxn id="839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56" name="Google Shape;856;p26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7" name="Google Shape;857;p26"/>
          <p:cNvCxnSpPr>
            <a:stCxn id="856" idx="2"/>
            <a:endCxn id="840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8" name="Google Shape;858;p26"/>
          <p:cNvCxnSpPr>
            <a:stCxn id="856" idx="2"/>
            <a:endCxn id="841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59" name="Google Shape;859;p26"/>
          <p:cNvCxnSpPr>
            <a:stCxn id="856" idx="2"/>
            <a:endCxn id="842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0" name="Google Shape;860;p26"/>
          <p:cNvCxnSpPr>
            <a:stCxn id="856" idx="2"/>
            <a:endCxn id="843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1" name="Google Shape;861;p26"/>
          <p:cNvCxnSpPr>
            <a:stCxn id="856" idx="2"/>
            <a:endCxn id="844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2" name="Google Shape;862;p26"/>
          <p:cNvCxnSpPr>
            <a:stCxn id="856" idx="2"/>
            <a:endCxn id="845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3" name="Google Shape;863;p26"/>
          <p:cNvCxnSpPr>
            <a:stCxn id="856" idx="2"/>
            <a:endCxn id="846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64" name="Google Shape;864;p26"/>
          <p:cNvCxnSpPr>
            <a:stCxn id="854" idx="0"/>
            <a:endCxn id="856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5" name="Google Shape;865;p26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66" name="Google Shape;866;p26"/>
          <p:cNvCxnSpPr>
            <a:stCxn id="854" idx="3"/>
            <a:endCxn id="854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7" name="Google Shape;867;p26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68" name="Google Shape;868;p26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69" name="Google Shape;869;p26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0" name="Google Shape;870;p26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1" name="Google Shape;871;p26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2" name="Google Shape;872;p26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3" name="Google Shape;873;p26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74" name="Google Shape;874;p26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75" name="Google Shape;875;p26"/>
          <p:cNvCxnSpPr>
            <a:stCxn id="865" idx="0"/>
            <a:endCxn id="874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6" name="Google Shape;876;p26"/>
          <p:cNvCxnSpPr>
            <a:stCxn id="867" idx="0"/>
            <a:endCxn id="874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7" name="Google Shape;877;p26"/>
          <p:cNvCxnSpPr>
            <a:stCxn id="868" idx="0"/>
            <a:endCxn id="874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8" name="Google Shape;878;p26"/>
          <p:cNvCxnSpPr>
            <a:stCxn id="869" idx="0"/>
            <a:endCxn id="874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9" name="Google Shape;879;p26"/>
          <p:cNvCxnSpPr>
            <a:stCxn id="870" idx="0"/>
            <a:endCxn id="874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0" name="Google Shape;880;p26"/>
          <p:cNvCxnSpPr>
            <a:stCxn id="871" idx="0"/>
            <a:endCxn id="874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1" name="Google Shape;881;p26"/>
          <p:cNvCxnSpPr>
            <a:stCxn id="872" idx="0"/>
            <a:endCxn id="874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82" name="Google Shape;882;p26"/>
          <p:cNvCxnSpPr>
            <a:stCxn id="873" idx="0"/>
            <a:endCxn id="874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83" name="Google Shape;883;p26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4" name="Google Shape;884;p26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5" name="Google Shape;885;p26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6" name="Google Shape;886;p26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7" name="Google Shape;887;p26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8" name="Google Shape;888;p26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89" name="Google Shape;889;p26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90" name="Google Shape;890;p26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891" name="Google Shape;891;p26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2" name="Google Shape;892;p26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3" name="Google Shape;893;p26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4" name="Google Shape;894;p26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5" name="Google Shape;895;p26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6" name="Google Shape;896;p26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7" name="Google Shape;897;p26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8" name="Google Shape;898;p26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99" name="Google Shape;899;p26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0" name="Google Shape;900;p26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1" name="Google Shape;901;p26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26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3" name="Google Shape;903;p26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4" name="Google Shape;904;p26"/>
          <p:cNvSpPr/>
          <p:nvPr/>
        </p:nvSpPr>
        <p:spPr>
          <a:xfrm>
            <a:off x="7437025" y="3611675"/>
            <a:ext cx="1326000" cy="1002600"/>
          </a:xfrm>
          <a:prstGeom prst="wedgeRectCallout">
            <a:avLst>
              <a:gd name="adj1" fmla="val -105475"/>
              <a:gd name="adj2" fmla="val 4369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Selectable read/write?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RAM.hdl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27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910" name="Google Shape;910;p27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/>
          </a:p>
        </p:txBody>
      </p:sp>
      <p:sp>
        <p:nvSpPr>
          <p:cNvPr id="911" name="Google Shape;911;p27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sp>
        <p:nvSpPr>
          <p:cNvPr id="912" name="Google Shape;912;p27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13" name="Google Shape;913;p27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4" name="Google Shape;914;p27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5" name="Google Shape;915;p27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6" name="Google Shape;916;p27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27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7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7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7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7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7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7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4" name="Google Shape;924;p27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5" name="Google Shape;925;p27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6" name="Google Shape;926;p27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7" name="Google Shape;927;p27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8" name="Google Shape;928;p27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29" name="Google Shape;929;p27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30" name="Google Shape;930;p27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31" name="Google Shape;931;p27"/>
          <p:cNvCxnSpPr>
            <a:stCxn id="932" idx="2"/>
            <a:endCxn id="915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32" name="Google Shape;932;p27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33" name="Google Shape;933;p27"/>
          <p:cNvCxnSpPr>
            <a:stCxn id="932" idx="2"/>
            <a:endCxn id="916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4" name="Google Shape;934;p27"/>
          <p:cNvCxnSpPr>
            <a:stCxn id="932" idx="2"/>
            <a:endCxn id="917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5" name="Google Shape;935;p27"/>
          <p:cNvCxnSpPr>
            <a:stCxn id="932" idx="2"/>
            <a:endCxn id="918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6" name="Google Shape;936;p27"/>
          <p:cNvCxnSpPr>
            <a:stCxn id="932" idx="2"/>
            <a:endCxn id="919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7" name="Google Shape;937;p27"/>
          <p:cNvCxnSpPr>
            <a:stCxn id="932" idx="2"/>
            <a:endCxn id="920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8" name="Google Shape;938;p27"/>
          <p:cNvCxnSpPr>
            <a:stCxn id="932" idx="2"/>
            <a:endCxn id="921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39" name="Google Shape;939;p27"/>
          <p:cNvCxnSpPr>
            <a:stCxn id="932" idx="2"/>
            <a:endCxn id="922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0" name="Google Shape;940;p27"/>
          <p:cNvCxnSpPr>
            <a:stCxn id="930" idx="0"/>
            <a:endCxn id="932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1" name="Google Shape;941;p27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42" name="Google Shape;942;p27"/>
          <p:cNvCxnSpPr>
            <a:stCxn id="930" idx="3"/>
            <a:endCxn id="930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3" name="Google Shape;943;p27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4" name="Google Shape;944;p27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5" name="Google Shape;945;p27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6" name="Google Shape;946;p27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7" name="Google Shape;947;p27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8" name="Google Shape;948;p27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49" name="Google Shape;949;p27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50" name="Google Shape;950;p27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51" name="Google Shape;951;p27"/>
          <p:cNvCxnSpPr>
            <a:stCxn id="941" idx="0"/>
            <a:endCxn id="950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2" name="Google Shape;952;p27"/>
          <p:cNvCxnSpPr>
            <a:stCxn id="943" idx="0"/>
            <a:endCxn id="950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3" name="Google Shape;953;p27"/>
          <p:cNvCxnSpPr>
            <a:stCxn id="944" idx="0"/>
            <a:endCxn id="950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4" name="Google Shape;954;p27"/>
          <p:cNvCxnSpPr>
            <a:stCxn id="945" idx="0"/>
            <a:endCxn id="950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5" name="Google Shape;955;p27"/>
          <p:cNvCxnSpPr>
            <a:stCxn id="946" idx="0"/>
            <a:endCxn id="950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6" name="Google Shape;956;p27"/>
          <p:cNvCxnSpPr>
            <a:stCxn id="947" idx="0"/>
            <a:endCxn id="950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7" name="Google Shape;957;p27"/>
          <p:cNvCxnSpPr>
            <a:stCxn id="948" idx="0"/>
            <a:endCxn id="950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58" name="Google Shape;958;p27"/>
          <p:cNvCxnSpPr>
            <a:stCxn id="949" idx="0"/>
            <a:endCxn id="950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9" name="Google Shape;959;p27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0" name="Google Shape;960;p27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1" name="Google Shape;961;p27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2" name="Google Shape;962;p27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3" name="Google Shape;963;p27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4" name="Google Shape;964;p27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5" name="Google Shape;965;p27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966" name="Google Shape;966;p27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967" name="Google Shape;967;p27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8" name="Google Shape;968;p27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69" name="Google Shape;969;p27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0" name="Google Shape;970;p27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1" name="Google Shape;971;p27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2" name="Google Shape;972;p27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3" name="Google Shape;973;p27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4" name="Google Shape;974;p27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5" name="Google Shape;975;p27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6" name="Google Shape;976;p27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27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27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79" name="Google Shape;979;p27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0" name="Google Shape;980;p27"/>
          <p:cNvSpPr/>
          <p:nvPr/>
        </p:nvSpPr>
        <p:spPr>
          <a:xfrm>
            <a:off x="286075" y="3110375"/>
            <a:ext cx="1454700" cy="1002600"/>
          </a:xfrm>
          <a:prstGeom prst="wedgeRectCallout">
            <a:avLst>
              <a:gd name="adj1" fmla="val 203511"/>
              <a:gd name="adj2" fmla="val -28290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Bitwise/multi-bit operations? Sounds like </a:t>
            </a:r>
            <a:r>
              <a:rPr lang="en-US" sz="1400" b="0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And16.hdl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1" name="Google Shape;981;p27"/>
          <p:cNvSpPr/>
          <p:nvPr/>
        </p:nvSpPr>
        <p:spPr>
          <a:xfrm>
            <a:off x="7437025" y="3611675"/>
            <a:ext cx="1326000" cy="1002600"/>
          </a:xfrm>
          <a:prstGeom prst="wedgeRectCallout">
            <a:avLst>
              <a:gd name="adj1" fmla="val -105475"/>
              <a:gd name="adj2" fmla="val 4369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Selectable read/write?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RAM.hdl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2" name="Google Shape;982;p27"/>
          <p:cNvSpPr/>
          <p:nvPr/>
        </p:nvSpPr>
        <p:spPr>
          <a:xfrm>
            <a:off x="286075" y="3110375"/>
            <a:ext cx="1462625" cy="1002600"/>
          </a:xfrm>
          <a:prstGeom prst="wedgeRectCallout">
            <a:avLst>
              <a:gd name="adj1" fmla="val 75407"/>
              <a:gd name="adj2" fmla="val 3405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Bitwise/multi-bit operations? </a:t>
            </a:r>
            <a:r>
              <a:rPr lang="en-US" sz="1400" b="1" i="0" u="none" strike="noStrike" cap="none" dirty="0">
                <a:solidFill>
                  <a:srgbClr val="C9DBF9"/>
                </a:solidFill>
                <a:latin typeface="Calibri"/>
                <a:ea typeface="Calibri"/>
                <a:cs typeface="Calibri"/>
                <a:sym typeface="Calibri"/>
              </a:rPr>
              <a:t>Sounds like </a:t>
            </a:r>
            <a:r>
              <a:rPr lang="en-US" sz="1400" b="1" i="0" u="none" strike="noStrike" cap="none" dirty="0">
                <a:solidFill>
                  <a:srgbClr val="C9DBF9"/>
                </a:solidFill>
                <a:latin typeface="Courier New"/>
                <a:ea typeface="Courier New"/>
                <a:cs typeface="Courier New"/>
                <a:sym typeface="Courier New"/>
              </a:rPr>
              <a:t>And16.hdl</a:t>
            </a:r>
            <a:r>
              <a:rPr lang="en-US" sz="1400" b="1" i="0" u="none" strike="noStrike" cap="none" dirty="0">
                <a:solidFill>
                  <a:srgbClr val="C9DBF9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 dirty="0">
              <a:solidFill>
                <a:srgbClr val="C9DBF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28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NIC Implementation in </a:t>
            </a:r>
            <a:r>
              <a:rPr lang="en-US" u="sng"/>
              <a:t>Your</a:t>
            </a:r>
            <a:r>
              <a:rPr lang="en-US"/>
              <a:t> Computer</a:t>
            </a:r>
            <a:endParaRPr/>
          </a:p>
        </p:txBody>
      </p:sp>
      <p:sp>
        <p:nvSpPr>
          <p:cNvPr id="988" name="Google Shape;988;p28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Before, we would have to accept NIC as “magic”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Char char="❖"/>
            </a:pPr>
            <a:r>
              <a:rPr lang="en-US" dirty="0"/>
              <a:t>Now, we can imagine exactly how to build this chip, and for a simple implementation, turns out it’s doable!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lang="en-US" dirty="0"/>
          </a:p>
        </p:txBody>
      </p:sp>
      <p:sp>
        <p:nvSpPr>
          <p:cNvPr id="989" name="Google Shape;989;p28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990" name="Google Shape;990;p28"/>
          <p:cNvSpPr/>
          <p:nvPr/>
        </p:nvSpPr>
        <p:spPr>
          <a:xfrm>
            <a:off x="2002500" y="2938300"/>
            <a:ext cx="5139000" cy="3491400"/>
          </a:xfrm>
          <a:prstGeom prst="rect">
            <a:avLst/>
          </a:prstGeom>
          <a:solidFill>
            <a:srgbClr val="C3F1DD"/>
          </a:solidFill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991" name="Google Shape;991;p28"/>
          <p:cNvCxnSpPr/>
          <p:nvPr/>
        </p:nvCxnSpPr>
        <p:spPr>
          <a:xfrm>
            <a:off x="4565875" y="5855925"/>
            <a:ext cx="0" cy="8190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2" name="Google Shape;992;p28"/>
          <p:cNvCxnSpPr/>
          <p:nvPr/>
        </p:nvCxnSpPr>
        <p:spPr>
          <a:xfrm>
            <a:off x="429000" y="6674800"/>
            <a:ext cx="82860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3" name="Google Shape;993;p28"/>
          <p:cNvSpPr/>
          <p:nvPr/>
        </p:nvSpPr>
        <p:spPr>
          <a:xfrm>
            <a:off x="22025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28"/>
          <p:cNvSpPr/>
          <p:nvPr/>
        </p:nvSpPr>
        <p:spPr>
          <a:xfrm>
            <a:off x="27724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28"/>
          <p:cNvSpPr/>
          <p:nvPr/>
        </p:nvSpPr>
        <p:spPr>
          <a:xfrm>
            <a:off x="33424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6" name="Google Shape;996;p28"/>
          <p:cNvSpPr/>
          <p:nvPr/>
        </p:nvSpPr>
        <p:spPr>
          <a:xfrm>
            <a:off x="39123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7" name="Google Shape;997;p28"/>
          <p:cNvSpPr/>
          <p:nvPr/>
        </p:nvSpPr>
        <p:spPr>
          <a:xfrm>
            <a:off x="44823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8" name="Google Shape;998;p28"/>
          <p:cNvSpPr/>
          <p:nvPr/>
        </p:nvSpPr>
        <p:spPr>
          <a:xfrm>
            <a:off x="50522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9" name="Google Shape;999;p28"/>
          <p:cNvSpPr/>
          <p:nvPr/>
        </p:nvSpPr>
        <p:spPr>
          <a:xfrm>
            <a:off x="562220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0" name="Google Shape;1000;p28"/>
          <p:cNvSpPr/>
          <p:nvPr/>
        </p:nvSpPr>
        <p:spPr>
          <a:xfrm>
            <a:off x="6192150" y="4331925"/>
            <a:ext cx="417600" cy="4176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1" name="Google Shape;1001;p28"/>
          <p:cNvSpPr/>
          <p:nvPr/>
        </p:nvSpPr>
        <p:spPr>
          <a:xfrm>
            <a:off x="4435950" y="62527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2" name="Google Shape;1002;p28"/>
          <p:cNvSpPr/>
          <p:nvPr/>
        </p:nvSpPr>
        <p:spPr>
          <a:xfrm>
            <a:off x="6938500" y="6534100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3" name="Google Shape;1003;p28"/>
          <p:cNvSpPr/>
          <p:nvPr/>
        </p:nvSpPr>
        <p:spPr>
          <a:xfrm>
            <a:off x="56222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4" name="Google Shape;1004;p28"/>
          <p:cNvSpPr/>
          <p:nvPr/>
        </p:nvSpPr>
        <p:spPr>
          <a:xfrm>
            <a:off x="8131800" y="6534100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5" name="Google Shape;1005;p28"/>
          <p:cNvSpPr/>
          <p:nvPr/>
        </p:nvSpPr>
        <p:spPr>
          <a:xfrm>
            <a:off x="2275250" y="4400025"/>
            <a:ext cx="272100" cy="281400"/>
          </a:xfrm>
          <a:prstGeom prst="rect">
            <a:avLst/>
          </a:prstGeom>
          <a:solidFill>
            <a:srgbClr val="CFE2F3"/>
          </a:solidFill>
          <a:ln w="38100" cap="flat" cmpd="sng">
            <a:solidFill>
              <a:srgbClr val="6FA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3D85C6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3D85C6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6" name="Google Shape;1006;p28"/>
          <p:cNvSpPr/>
          <p:nvPr/>
        </p:nvSpPr>
        <p:spPr>
          <a:xfrm>
            <a:off x="284520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7" name="Google Shape;1007;p28"/>
          <p:cNvSpPr/>
          <p:nvPr/>
        </p:nvSpPr>
        <p:spPr>
          <a:xfrm>
            <a:off x="3415150" y="4400025"/>
            <a:ext cx="272100" cy="281400"/>
          </a:xfrm>
          <a:prstGeom prst="rect">
            <a:avLst/>
          </a:prstGeom>
          <a:solidFill>
            <a:srgbClr val="FFF2CC"/>
          </a:solidFill>
          <a:ln w="3810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BF9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BF9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08" name="Google Shape;1008;p28"/>
          <p:cNvSpPr/>
          <p:nvPr/>
        </p:nvSpPr>
        <p:spPr>
          <a:xfrm>
            <a:off x="2146550" y="5678475"/>
            <a:ext cx="1454700" cy="5742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Index: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741B47"/>
                </a:solidFill>
                <a:highlight>
                  <a:srgbClr val="EAD1DC"/>
                </a:highlight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400" b="1" i="0" u="none" strike="noStrike" cap="none">
              <a:solidFill>
                <a:srgbClr val="741B47"/>
              </a:solidFill>
              <a:highlight>
                <a:srgbClr val="EAD1DC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09" name="Google Shape;1009;p28"/>
          <p:cNvCxnSpPr>
            <a:stCxn id="1010" idx="2"/>
            <a:endCxn id="993" idx="2"/>
          </p:cNvCxnSpPr>
          <p:nvPr/>
        </p:nvCxnSpPr>
        <p:spPr>
          <a:xfrm rot="10800000">
            <a:off x="2411275" y="4749525"/>
            <a:ext cx="215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0" name="Google Shape;1010;p28"/>
          <p:cNvSpPr/>
          <p:nvPr/>
        </p:nvSpPr>
        <p:spPr>
          <a:xfrm rot="10800000">
            <a:off x="4057825" y="5281725"/>
            <a:ext cx="1016100" cy="574200"/>
          </a:xfrm>
          <a:prstGeom prst="trapezoid">
            <a:avLst>
              <a:gd name="adj" fmla="val 25000"/>
            </a:avLst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1" name="Google Shape;1011;p28"/>
          <p:cNvCxnSpPr>
            <a:stCxn id="1010" idx="2"/>
            <a:endCxn id="994" idx="2"/>
          </p:cNvCxnSpPr>
          <p:nvPr/>
        </p:nvCxnSpPr>
        <p:spPr>
          <a:xfrm rot="10800000">
            <a:off x="2981275" y="4749525"/>
            <a:ext cx="158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2" name="Google Shape;1012;p28"/>
          <p:cNvCxnSpPr>
            <a:stCxn id="1010" idx="2"/>
            <a:endCxn id="995" idx="2"/>
          </p:cNvCxnSpPr>
          <p:nvPr/>
        </p:nvCxnSpPr>
        <p:spPr>
          <a:xfrm rot="10800000">
            <a:off x="3551275" y="4749525"/>
            <a:ext cx="101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3" name="Google Shape;1013;p28"/>
          <p:cNvCxnSpPr>
            <a:stCxn id="1010" idx="2"/>
            <a:endCxn id="996" idx="2"/>
          </p:cNvCxnSpPr>
          <p:nvPr/>
        </p:nvCxnSpPr>
        <p:spPr>
          <a:xfrm rot="10800000">
            <a:off x="4121275" y="4749525"/>
            <a:ext cx="4446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4" name="Google Shape;1014;p28"/>
          <p:cNvCxnSpPr>
            <a:stCxn id="1010" idx="2"/>
            <a:endCxn id="997" idx="2"/>
          </p:cNvCxnSpPr>
          <p:nvPr/>
        </p:nvCxnSpPr>
        <p:spPr>
          <a:xfrm rot="10800000" flipH="1">
            <a:off x="4565875" y="4749525"/>
            <a:ext cx="12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5" name="Google Shape;1015;p28"/>
          <p:cNvCxnSpPr>
            <a:stCxn id="1010" idx="2"/>
            <a:endCxn id="998" idx="2"/>
          </p:cNvCxnSpPr>
          <p:nvPr/>
        </p:nvCxnSpPr>
        <p:spPr>
          <a:xfrm rot="10800000" flipH="1">
            <a:off x="4565875" y="4749525"/>
            <a:ext cx="69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6" name="Google Shape;1016;p28"/>
          <p:cNvCxnSpPr>
            <a:stCxn id="1010" idx="2"/>
            <a:endCxn id="999" idx="2"/>
          </p:cNvCxnSpPr>
          <p:nvPr/>
        </p:nvCxnSpPr>
        <p:spPr>
          <a:xfrm rot="10800000" flipH="1">
            <a:off x="4565875" y="4749525"/>
            <a:ext cx="126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7" name="Google Shape;1017;p28"/>
          <p:cNvCxnSpPr>
            <a:stCxn id="1010" idx="2"/>
            <a:endCxn id="1000" idx="2"/>
          </p:cNvCxnSpPr>
          <p:nvPr/>
        </p:nvCxnSpPr>
        <p:spPr>
          <a:xfrm rot="10800000" flipH="1">
            <a:off x="4565875" y="4749525"/>
            <a:ext cx="1835100" cy="532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8" name="Google Shape;1018;p28"/>
          <p:cNvCxnSpPr>
            <a:stCxn id="1008" idx="0"/>
            <a:endCxn id="1010" idx="3"/>
          </p:cNvCxnSpPr>
          <p:nvPr/>
        </p:nvCxnSpPr>
        <p:spPr>
          <a:xfrm rot="-5400000">
            <a:off x="3447050" y="4995825"/>
            <a:ext cx="109500" cy="1255800"/>
          </a:xfrm>
          <a:prstGeom prst="bentConnector2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9" name="Google Shape;1019;p28"/>
          <p:cNvSpPr/>
          <p:nvPr/>
        </p:nvSpPr>
        <p:spPr>
          <a:xfrm>
            <a:off x="241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20" name="Google Shape;1020;p28"/>
          <p:cNvCxnSpPr>
            <a:stCxn id="1008" idx="3"/>
            <a:endCxn id="1008" idx="2"/>
          </p:cNvCxnSpPr>
          <p:nvPr/>
        </p:nvCxnSpPr>
        <p:spPr>
          <a:xfrm flipH="1">
            <a:off x="2874050" y="5965575"/>
            <a:ext cx="727200" cy="287100"/>
          </a:xfrm>
          <a:prstGeom prst="bentConnector4">
            <a:avLst>
              <a:gd name="adj1" fmla="val -32745"/>
              <a:gd name="adj2" fmla="val 182941"/>
            </a:avLst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21" name="Google Shape;1021;p28"/>
          <p:cNvSpPr/>
          <p:nvPr/>
        </p:nvSpPr>
        <p:spPr>
          <a:xfrm>
            <a:off x="298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2" name="Google Shape;1022;p28"/>
          <p:cNvSpPr/>
          <p:nvPr/>
        </p:nvSpPr>
        <p:spPr>
          <a:xfrm>
            <a:off x="355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3" name="Google Shape;1023;p28"/>
          <p:cNvSpPr/>
          <p:nvPr/>
        </p:nvSpPr>
        <p:spPr>
          <a:xfrm>
            <a:off x="412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4" name="Google Shape;1024;p28"/>
          <p:cNvSpPr/>
          <p:nvPr/>
        </p:nvSpPr>
        <p:spPr>
          <a:xfrm>
            <a:off x="469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5" name="Google Shape;1025;p28"/>
          <p:cNvSpPr/>
          <p:nvPr/>
        </p:nvSpPr>
        <p:spPr>
          <a:xfrm>
            <a:off x="526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6" name="Google Shape;1026;p28"/>
          <p:cNvSpPr/>
          <p:nvPr/>
        </p:nvSpPr>
        <p:spPr>
          <a:xfrm>
            <a:off x="583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7" name="Google Shape;1027;p28"/>
          <p:cNvSpPr/>
          <p:nvPr/>
        </p:nvSpPr>
        <p:spPr>
          <a:xfrm>
            <a:off x="6401275" y="3893820"/>
            <a:ext cx="2721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28" name="Google Shape;1028;p28"/>
          <p:cNvSpPr/>
          <p:nvPr/>
        </p:nvSpPr>
        <p:spPr>
          <a:xfrm>
            <a:off x="4267200" y="3157463"/>
            <a:ext cx="609600" cy="272100"/>
          </a:xfrm>
          <a:prstGeom prst="rect">
            <a:avLst/>
          </a:prstGeom>
          <a:solidFill>
            <a:srgbClr val="F3F3F3"/>
          </a:solidFill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AND</a:t>
            </a:r>
            <a:endParaRPr sz="14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29" name="Google Shape;1029;p28"/>
          <p:cNvCxnSpPr>
            <a:stCxn id="1019" idx="0"/>
            <a:endCxn id="1028" idx="2"/>
          </p:cNvCxnSpPr>
          <p:nvPr/>
        </p:nvCxnSpPr>
        <p:spPr>
          <a:xfrm rot="-5400000">
            <a:off x="3327475" y="2649270"/>
            <a:ext cx="464400" cy="202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0" name="Google Shape;1030;p28"/>
          <p:cNvCxnSpPr>
            <a:stCxn id="1021" idx="0"/>
            <a:endCxn id="1028" idx="2"/>
          </p:cNvCxnSpPr>
          <p:nvPr/>
        </p:nvCxnSpPr>
        <p:spPr>
          <a:xfrm rot="-5400000">
            <a:off x="3612475" y="2934270"/>
            <a:ext cx="464400" cy="145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1" name="Google Shape;1031;p28"/>
          <p:cNvCxnSpPr>
            <a:stCxn id="1022" idx="0"/>
            <a:endCxn id="1028" idx="2"/>
          </p:cNvCxnSpPr>
          <p:nvPr/>
        </p:nvCxnSpPr>
        <p:spPr>
          <a:xfrm rot="-5400000">
            <a:off x="3897475" y="3219270"/>
            <a:ext cx="464400" cy="88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2" name="Google Shape;1032;p28"/>
          <p:cNvCxnSpPr>
            <a:stCxn id="1023" idx="0"/>
            <a:endCxn id="1028" idx="2"/>
          </p:cNvCxnSpPr>
          <p:nvPr/>
        </p:nvCxnSpPr>
        <p:spPr>
          <a:xfrm rot="-5400000">
            <a:off x="4182475" y="3504270"/>
            <a:ext cx="464400" cy="3147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3" name="Google Shape;1033;p28"/>
          <p:cNvCxnSpPr>
            <a:stCxn id="1024" idx="0"/>
            <a:endCxn id="1028" idx="2"/>
          </p:cNvCxnSpPr>
          <p:nvPr/>
        </p:nvCxnSpPr>
        <p:spPr>
          <a:xfrm rot="5400000" flipH="1">
            <a:off x="4467475" y="3533970"/>
            <a:ext cx="464400" cy="25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4" name="Google Shape;1034;p28"/>
          <p:cNvCxnSpPr>
            <a:stCxn id="1025" idx="0"/>
            <a:endCxn id="1028" idx="2"/>
          </p:cNvCxnSpPr>
          <p:nvPr/>
        </p:nvCxnSpPr>
        <p:spPr>
          <a:xfrm rot="5400000" flipH="1">
            <a:off x="4752475" y="3248970"/>
            <a:ext cx="464400" cy="82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5" name="Google Shape;1035;p28"/>
          <p:cNvCxnSpPr>
            <a:stCxn id="1026" idx="0"/>
            <a:endCxn id="1028" idx="2"/>
          </p:cNvCxnSpPr>
          <p:nvPr/>
        </p:nvCxnSpPr>
        <p:spPr>
          <a:xfrm rot="5400000" flipH="1">
            <a:off x="5037475" y="2963970"/>
            <a:ext cx="464400" cy="139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36" name="Google Shape;1036;p28"/>
          <p:cNvCxnSpPr>
            <a:stCxn id="1027" idx="0"/>
            <a:endCxn id="1028" idx="2"/>
          </p:cNvCxnSpPr>
          <p:nvPr/>
        </p:nvCxnSpPr>
        <p:spPr>
          <a:xfrm rot="5400000" flipH="1">
            <a:off x="5322475" y="2678970"/>
            <a:ext cx="464400" cy="1965300"/>
          </a:xfrm>
          <a:prstGeom prst="bentConnector3">
            <a:avLst>
              <a:gd name="adj1" fmla="val 49985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7" name="Google Shape;1037;p28"/>
          <p:cNvSpPr txBox="1"/>
          <p:nvPr/>
        </p:nvSpPr>
        <p:spPr>
          <a:xfrm>
            <a:off x="2098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8" name="Google Shape;1038;p28"/>
          <p:cNvSpPr txBox="1"/>
          <p:nvPr/>
        </p:nvSpPr>
        <p:spPr>
          <a:xfrm>
            <a:off x="270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39" name="Google Shape;1039;p28"/>
          <p:cNvSpPr txBox="1"/>
          <p:nvPr/>
        </p:nvSpPr>
        <p:spPr>
          <a:xfrm>
            <a:off x="3248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0" name="Google Shape;1040;p28"/>
          <p:cNvSpPr txBox="1"/>
          <p:nvPr/>
        </p:nvSpPr>
        <p:spPr>
          <a:xfrm>
            <a:off x="38547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1" name="Google Shape;1041;p28"/>
          <p:cNvSpPr txBox="1"/>
          <p:nvPr/>
        </p:nvSpPr>
        <p:spPr>
          <a:xfrm>
            <a:off x="44045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2" name="Google Shape;1042;p28"/>
          <p:cNvSpPr txBox="1"/>
          <p:nvPr/>
        </p:nvSpPr>
        <p:spPr>
          <a:xfrm>
            <a:off x="50111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3" name="Google Shape;1043;p28"/>
          <p:cNvSpPr txBox="1"/>
          <p:nvPr/>
        </p:nvSpPr>
        <p:spPr>
          <a:xfrm>
            <a:off x="555467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44" name="Google Shape;1044;p28"/>
          <p:cNvSpPr txBox="1"/>
          <p:nvPr/>
        </p:nvSpPr>
        <p:spPr>
          <a:xfrm>
            <a:off x="6161225" y="3847325"/>
            <a:ext cx="25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200" b="1" i="0" u="none" strike="noStrike" cap="none">
              <a:solidFill>
                <a:srgbClr val="FF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cxnSp>
        <p:nvCxnSpPr>
          <p:cNvPr id="1045" name="Google Shape;1045;p28"/>
          <p:cNvCxnSpPr/>
          <p:nvPr/>
        </p:nvCxnSpPr>
        <p:spPr>
          <a:xfrm>
            <a:off x="2547350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6" name="Google Shape;1046;p28"/>
          <p:cNvCxnSpPr/>
          <p:nvPr/>
        </p:nvCxnSpPr>
        <p:spPr>
          <a:xfrm>
            <a:off x="3117325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7" name="Google Shape;1047;p28"/>
          <p:cNvCxnSpPr/>
          <p:nvPr/>
        </p:nvCxnSpPr>
        <p:spPr>
          <a:xfrm>
            <a:off x="3687288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8" name="Google Shape;1048;p28"/>
          <p:cNvCxnSpPr/>
          <p:nvPr/>
        </p:nvCxnSpPr>
        <p:spPr>
          <a:xfrm>
            <a:off x="4257263" y="41660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49" name="Google Shape;1049;p28"/>
          <p:cNvCxnSpPr/>
          <p:nvPr/>
        </p:nvCxnSpPr>
        <p:spPr>
          <a:xfrm>
            <a:off x="4827250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0" name="Google Shape;1050;p28"/>
          <p:cNvCxnSpPr/>
          <p:nvPr/>
        </p:nvCxnSpPr>
        <p:spPr>
          <a:xfrm>
            <a:off x="5397225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1" name="Google Shape;1051;p28"/>
          <p:cNvCxnSpPr/>
          <p:nvPr/>
        </p:nvCxnSpPr>
        <p:spPr>
          <a:xfrm>
            <a:off x="5967188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2" name="Google Shape;1052;p28"/>
          <p:cNvCxnSpPr/>
          <p:nvPr/>
        </p:nvCxnSpPr>
        <p:spPr>
          <a:xfrm>
            <a:off x="6537163" y="4152525"/>
            <a:ext cx="0" cy="165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53" name="Google Shape;1053;p28"/>
          <p:cNvCxnSpPr/>
          <p:nvPr/>
        </p:nvCxnSpPr>
        <p:spPr>
          <a:xfrm>
            <a:off x="4560000" y="2744800"/>
            <a:ext cx="0" cy="39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4" name="Google Shape;1054;p28"/>
          <p:cNvSpPr txBox="1"/>
          <p:nvPr/>
        </p:nvSpPr>
        <p:spPr>
          <a:xfrm>
            <a:off x="4848044" y="3015369"/>
            <a:ext cx="1525173" cy="3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(controls whether to pass on to CPU)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5" name="Google Shape;1055;p28"/>
          <p:cNvSpPr/>
          <p:nvPr/>
        </p:nvSpPr>
        <p:spPr>
          <a:xfrm>
            <a:off x="3993500" y="4547950"/>
            <a:ext cx="255300" cy="2721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28575" cap="flat" cmpd="sng">
            <a:solidFill>
              <a:srgbClr val="C27B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28"/>
          <p:cNvSpPr/>
          <p:nvPr/>
        </p:nvSpPr>
        <p:spPr>
          <a:xfrm>
            <a:off x="7300350" y="5143238"/>
            <a:ext cx="1454700" cy="1002600"/>
          </a:xfrm>
          <a:prstGeom prst="wedgeRectCallout">
            <a:avLst>
              <a:gd name="adj1" fmla="val -199524"/>
              <a:gd name="adj2" fmla="val -8068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Making a choice? Our good friend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DMux.hdl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7" name="Google Shape;1057;p28"/>
          <p:cNvSpPr/>
          <p:nvPr/>
        </p:nvSpPr>
        <p:spPr>
          <a:xfrm>
            <a:off x="286075" y="3110375"/>
            <a:ext cx="1454700" cy="1002600"/>
          </a:xfrm>
          <a:prstGeom prst="wedgeRectCallout">
            <a:avLst>
              <a:gd name="adj1" fmla="val 203511"/>
              <a:gd name="adj2" fmla="val -28290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Bitwise/multi-bit operations?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And16.hdl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8" name="Google Shape;1058;p28"/>
          <p:cNvSpPr/>
          <p:nvPr/>
        </p:nvSpPr>
        <p:spPr>
          <a:xfrm>
            <a:off x="294000" y="4874700"/>
            <a:ext cx="1326000" cy="1169100"/>
          </a:xfrm>
          <a:prstGeom prst="wedgeRectCallout">
            <a:avLst>
              <a:gd name="adj1" fmla="val 97694"/>
              <a:gd name="adj2" fmla="val 4863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Constantly incrementing an address?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PC.hdl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59" name="Google Shape;1059;p28"/>
          <p:cNvSpPr/>
          <p:nvPr/>
        </p:nvSpPr>
        <p:spPr>
          <a:xfrm>
            <a:off x="7437025" y="3611675"/>
            <a:ext cx="1326000" cy="1002600"/>
          </a:xfrm>
          <a:prstGeom prst="wedgeRectCallout">
            <a:avLst>
              <a:gd name="adj1" fmla="val -105475"/>
              <a:gd name="adj2" fmla="val 4369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Selectable read/write? Sounds like </a:t>
            </a:r>
            <a:r>
              <a:rPr lang="en-US" sz="1400" b="1" i="0" u="none" strike="noStrike" cap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RAM.hdl</a:t>
            </a: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>
              <a:solidFill>
                <a:srgbClr val="FF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60" name="Google Shape;1060;p28"/>
          <p:cNvSpPr/>
          <p:nvPr/>
        </p:nvSpPr>
        <p:spPr>
          <a:xfrm>
            <a:off x="282625" y="3110375"/>
            <a:ext cx="1466075" cy="1002600"/>
          </a:xfrm>
          <a:prstGeom prst="wedgeRectCallout">
            <a:avLst>
              <a:gd name="adj1" fmla="val 75407"/>
              <a:gd name="adj2" fmla="val 34052"/>
            </a:avLst>
          </a:prstGeom>
          <a:solidFill>
            <a:srgbClr val="C9DAF8"/>
          </a:solidFill>
          <a:ln w="1905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Bitwise/multi-bit operations? Sounds like </a:t>
            </a:r>
            <a:r>
              <a:rPr lang="en-US" sz="1400" b="1" i="0" u="none" strike="noStrike" cap="none" dirty="0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And16.hdl</a:t>
            </a: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21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Connecting NIC to Memory</a:t>
            </a:r>
            <a:endParaRPr/>
          </a:p>
        </p:txBody>
      </p:sp>
      <p:sp>
        <p:nvSpPr>
          <p:cNvPr id="1066" name="Google Shape;1066;p21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The keyboard and screen communicated with the CPU via memory maps—agreed-upon regions of RAM that can be read/written by the hardware of the devices themselves</a:t>
            </a: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The NIC could be implemented in the same way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Every time the right address is detected, copy the following data into part of RAM where the CPU can retrieve it once it gets a chance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1067" name="Google Shape;1067;p21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cxnSp>
        <p:nvCxnSpPr>
          <p:cNvPr id="1068" name="Google Shape;1068;p21"/>
          <p:cNvCxnSpPr>
            <a:stCxn id="1069" idx="1"/>
            <a:endCxn id="1070" idx="3"/>
          </p:cNvCxnSpPr>
          <p:nvPr/>
        </p:nvCxnSpPr>
        <p:spPr>
          <a:xfrm flipH="1">
            <a:off x="5689050" y="4485175"/>
            <a:ext cx="1040400" cy="464100"/>
          </a:xfrm>
          <a:prstGeom prst="straightConnector1">
            <a:avLst/>
          </a:prstGeom>
          <a:noFill/>
          <a:ln w="38100" cap="flat" cmpd="sng">
            <a:solidFill>
              <a:srgbClr val="76A5AF"/>
            </a:solidFill>
            <a:prstDash val="solid"/>
            <a:round/>
            <a:headEnd type="none" w="sm" len="sm"/>
            <a:tailEnd type="stealth" w="med" len="med"/>
          </a:ln>
        </p:spPr>
      </p:cxnSp>
      <p:cxnSp>
        <p:nvCxnSpPr>
          <p:cNvPr id="1071" name="Google Shape;1071;p21"/>
          <p:cNvCxnSpPr>
            <a:stCxn id="1072" idx="1"/>
            <a:endCxn id="1073" idx="3"/>
          </p:cNvCxnSpPr>
          <p:nvPr/>
        </p:nvCxnSpPr>
        <p:spPr>
          <a:xfrm flipH="1">
            <a:off x="5689050" y="5391488"/>
            <a:ext cx="1054200" cy="579000"/>
          </a:xfrm>
          <a:prstGeom prst="straightConnector1">
            <a:avLst/>
          </a:prstGeom>
          <a:noFill/>
          <a:ln w="38100" cap="flat" cmpd="sng">
            <a:solidFill>
              <a:srgbClr val="FFD966"/>
            </a:solidFill>
            <a:prstDash val="solid"/>
            <a:round/>
            <a:headEnd type="stealth" w="med" len="med"/>
            <a:tailEnd type="none" w="sm" len="sm"/>
          </a:ln>
        </p:spPr>
      </p:cxnSp>
      <p:cxnSp>
        <p:nvCxnSpPr>
          <p:cNvPr id="1074" name="Google Shape;1074;p21"/>
          <p:cNvCxnSpPr>
            <a:stCxn id="1075" idx="1"/>
            <a:endCxn id="1076" idx="3"/>
          </p:cNvCxnSpPr>
          <p:nvPr/>
        </p:nvCxnSpPr>
        <p:spPr>
          <a:xfrm flipH="1">
            <a:off x="5689050" y="6297825"/>
            <a:ext cx="1054200" cy="299100"/>
          </a:xfrm>
          <a:prstGeom prst="straightConnector1">
            <a:avLst/>
          </a:prstGeom>
          <a:noFill/>
          <a:ln w="38100" cap="flat" cmpd="sng">
            <a:solidFill>
              <a:srgbClr val="F6B26B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1077" name="Google Shape;1077;p21"/>
          <p:cNvSpPr/>
          <p:nvPr/>
        </p:nvSpPr>
        <p:spPr>
          <a:xfrm>
            <a:off x="3903950" y="4081400"/>
            <a:ext cx="1785000" cy="2620200"/>
          </a:xfrm>
          <a:prstGeom prst="rect">
            <a:avLst/>
          </a:prstGeom>
          <a:solidFill>
            <a:srgbClr val="F3F3F3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3" name="Google Shape;1073;p21"/>
          <p:cNvSpPr/>
          <p:nvPr/>
        </p:nvSpPr>
        <p:spPr>
          <a:xfrm>
            <a:off x="3903950" y="5448850"/>
            <a:ext cx="1785000" cy="1043400"/>
          </a:xfrm>
          <a:prstGeom prst="rect">
            <a:avLst/>
          </a:prstGeom>
          <a:solidFill>
            <a:srgbClr val="FFE599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6" name="Google Shape;1076;p21"/>
          <p:cNvSpPr/>
          <p:nvPr/>
        </p:nvSpPr>
        <p:spPr>
          <a:xfrm>
            <a:off x="3903950" y="6492250"/>
            <a:ext cx="1785000" cy="209400"/>
          </a:xfrm>
          <a:prstGeom prst="rect">
            <a:avLst/>
          </a:prstGeom>
          <a:solidFill>
            <a:srgbClr val="F9CB9C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0" name="Google Shape;1070;p21"/>
          <p:cNvSpPr/>
          <p:nvPr/>
        </p:nvSpPr>
        <p:spPr>
          <a:xfrm>
            <a:off x="3903950" y="4766625"/>
            <a:ext cx="1785000" cy="36510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8" name="Google Shape;1078;p21"/>
          <p:cNvSpPr/>
          <p:nvPr/>
        </p:nvSpPr>
        <p:spPr>
          <a:xfrm>
            <a:off x="1169950" y="4980800"/>
            <a:ext cx="1679700" cy="821400"/>
          </a:xfrm>
          <a:prstGeom prst="rect">
            <a:avLst/>
          </a:prstGeom>
          <a:solidFill>
            <a:srgbClr val="D0E0E3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26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CPU</a:t>
            </a:r>
            <a:endParaRPr sz="26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69" name="Google Shape;1069;p21"/>
          <p:cNvSpPr/>
          <p:nvPr/>
        </p:nvSpPr>
        <p:spPr>
          <a:xfrm>
            <a:off x="6729450" y="4146625"/>
            <a:ext cx="1151400" cy="677100"/>
          </a:xfrm>
          <a:prstGeom prst="rect">
            <a:avLst/>
          </a:prstGeom>
          <a:solidFill>
            <a:schemeClr val="accent5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NIC</a:t>
            </a: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72" name="Google Shape;1072;p21"/>
          <p:cNvSpPr/>
          <p:nvPr/>
        </p:nvSpPr>
        <p:spPr>
          <a:xfrm>
            <a:off x="6743250" y="5052938"/>
            <a:ext cx="1151400" cy="677100"/>
          </a:xfrm>
          <a:prstGeom prst="rect">
            <a:avLst/>
          </a:prstGeom>
          <a:solidFill>
            <a:srgbClr val="FFE599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Screen</a:t>
            </a: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075" name="Google Shape;1075;p21"/>
          <p:cNvSpPr/>
          <p:nvPr/>
        </p:nvSpPr>
        <p:spPr>
          <a:xfrm>
            <a:off x="6743250" y="5959275"/>
            <a:ext cx="1151400" cy="677100"/>
          </a:xfrm>
          <a:prstGeom prst="rect">
            <a:avLst/>
          </a:prstGeom>
          <a:solidFill>
            <a:srgbClr val="F9CB9C"/>
          </a:solidFill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Keyboard</a:t>
            </a:r>
            <a:endParaRPr sz="17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079" name="Google Shape;1079;p21"/>
          <p:cNvCxnSpPr>
            <a:stCxn id="1070" idx="1"/>
            <a:endCxn id="1078" idx="3"/>
          </p:cNvCxnSpPr>
          <p:nvPr/>
        </p:nvCxnSpPr>
        <p:spPr>
          <a:xfrm flipH="1">
            <a:off x="2849750" y="4949175"/>
            <a:ext cx="1054200" cy="442200"/>
          </a:xfrm>
          <a:prstGeom prst="straightConnector1">
            <a:avLst/>
          </a:prstGeom>
          <a:noFill/>
          <a:ln w="38100" cap="flat" cmpd="sng">
            <a:solidFill>
              <a:srgbClr val="A2C4C9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80" name="Google Shape;1080;p21"/>
          <p:cNvCxnSpPr>
            <a:stCxn id="1073" idx="1"/>
            <a:endCxn id="1078" idx="3"/>
          </p:cNvCxnSpPr>
          <p:nvPr/>
        </p:nvCxnSpPr>
        <p:spPr>
          <a:xfrm rot="10800000">
            <a:off x="2849750" y="5391550"/>
            <a:ext cx="1054200" cy="579000"/>
          </a:xfrm>
          <a:prstGeom prst="straightConnector1">
            <a:avLst/>
          </a:prstGeom>
          <a:noFill/>
          <a:ln w="38100" cap="flat" cmpd="sng">
            <a:solidFill>
              <a:srgbClr val="A2C4C9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81" name="Google Shape;1081;p21"/>
          <p:cNvCxnSpPr>
            <a:stCxn id="1076" idx="1"/>
            <a:endCxn id="1078" idx="3"/>
          </p:cNvCxnSpPr>
          <p:nvPr/>
        </p:nvCxnSpPr>
        <p:spPr>
          <a:xfrm rot="10800000">
            <a:off x="2849750" y="5391550"/>
            <a:ext cx="1054200" cy="1205400"/>
          </a:xfrm>
          <a:prstGeom prst="straightConnector1">
            <a:avLst/>
          </a:prstGeom>
          <a:noFill/>
          <a:ln w="38100" cap="flat" cmpd="sng">
            <a:solidFill>
              <a:srgbClr val="A2C4C9"/>
            </a:solidFill>
            <a:prstDash val="solid"/>
            <a:round/>
            <a:headEnd type="stealth" w="med" len="med"/>
            <a:tailEnd type="stealth" w="med" len="med"/>
          </a:ln>
        </p:spPr>
      </p:cxnSp>
      <p:cxnSp>
        <p:nvCxnSpPr>
          <p:cNvPr id="1082" name="Google Shape;1082;p21"/>
          <p:cNvCxnSpPr>
            <a:endCxn id="1078" idx="3"/>
          </p:cNvCxnSpPr>
          <p:nvPr/>
        </p:nvCxnSpPr>
        <p:spPr>
          <a:xfrm flipH="1">
            <a:off x="2849650" y="4394600"/>
            <a:ext cx="1054200" cy="996900"/>
          </a:xfrm>
          <a:prstGeom prst="straightConnector1">
            <a:avLst/>
          </a:prstGeom>
          <a:noFill/>
          <a:ln w="38100" cap="flat" cmpd="sng">
            <a:solidFill>
              <a:srgbClr val="A2C4C9"/>
            </a:solidFill>
            <a:prstDash val="solid"/>
            <a:round/>
            <a:headEnd type="stealth" w="med" len="med"/>
            <a:tailEnd type="stealth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Final Project E-Portfolio Overview</a:t>
            </a:r>
            <a:endParaRPr/>
          </a:p>
        </p:txBody>
      </p:sp>
      <p:sp>
        <p:nvSpPr>
          <p:cNvPr id="372" name="Google Shape;372;p6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You will create an E-Portfolio that is geared toward a new  Allen School student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dirty="0"/>
          </a:p>
          <a:p>
            <a:pPr marL="347472" lvl="0" indent="-347472"/>
            <a:r>
              <a:rPr lang="en-US" dirty="0"/>
              <a:t>Your E-Portfolio is a culminating project in having you reflect on the </a:t>
            </a:r>
            <a:r>
              <a:rPr lang="en-US" b="1" dirty="0"/>
              <a:t>metacognitive skills </a:t>
            </a:r>
            <a:r>
              <a:rPr lang="en-US" dirty="0"/>
              <a:t>you’ve learned and </a:t>
            </a:r>
            <a:r>
              <a:rPr lang="en-US" b="1" dirty="0"/>
              <a:t>providing advice </a:t>
            </a:r>
            <a:r>
              <a:rPr lang="en-US" dirty="0"/>
              <a:t>for entering the program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During our final class, you will give a short presentation on your E-Portfolio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None/>
            </a:pPr>
            <a:endParaRPr dirty="0"/>
          </a:p>
        </p:txBody>
      </p:sp>
      <p:sp>
        <p:nvSpPr>
          <p:cNvPr id="373" name="Google Shape;373;p6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55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Takeaways: Computer Networks</a:t>
            </a:r>
            <a:endParaRPr dirty="0"/>
          </a:p>
        </p:txBody>
      </p:sp>
      <p:sp>
        <p:nvSpPr>
          <p:cNvPr id="1088" name="Google Shape;1088;p55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The network is fundamentally the same hardware we’ve been looking at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Its incredible power comes from scale: how much data and how many computers it connects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To manage this complexity, we think of it in layers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Interfacing with the network can be done with specialized hardware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This frees the CPU from monitoring constantly</a:t>
            </a:r>
            <a:endParaRPr dirty="0"/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Access data only when needed</a:t>
            </a: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/>
          </a:p>
        </p:txBody>
      </p:sp>
      <p:sp>
        <p:nvSpPr>
          <p:cNvPr id="1089" name="Google Shape;1089;p55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59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Post-Lecture 18 Reminders</a:t>
            </a:r>
            <a:endParaRPr dirty="0"/>
          </a:p>
        </p:txBody>
      </p:sp>
      <p:sp>
        <p:nvSpPr>
          <p:cNvPr id="1095" name="Google Shape;1095;p59"/>
          <p:cNvSpPr txBox="1">
            <a:spLocks noGrp="1"/>
          </p:cNvSpPr>
          <p:nvPr>
            <p:ph type="body" idx="1"/>
          </p:nvPr>
        </p:nvSpPr>
        <p:spPr>
          <a:xfrm>
            <a:off x="396874" y="1362075"/>
            <a:ext cx="8366125" cy="4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Project Reminders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/>
              <a:t>Project 7, Part II: Professor Meeting Report due tonight (5/25) at 11:59pm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Project 8: Debugging &amp; Implementing a Compiler due next Tuesday (5/30) at 11:59pm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Final Project, Part I: E-Portfolio Outline due next Tuesday (5/30) at 11:59pm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/>
          </a:p>
          <a:p>
            <a:pPr marL="347472" lvl="0" indent="-347472" algn="l" rtl="0">
              <a:spcBef>
                <a:spcPts val="440"/>
              </a:spcBef>
              <a:spcAft>
                <a:spcPts val="0"/>
              </a:spcAft>
              <a:buClr>
                <a:schemeClr val="hlink"/>
              </a:buClr>
              <a:buSzPts val="2080"/>
              <a:buChar char="❖"/>
            </a:pPr>
            <a:r>
              <a:rPr lang="en-US" dirty="0" err="1">
                <a:solidFill>
                  <a:schemeClr val="tx1"/>
                </a:solidFill>
              </a:rPr>
              <a:t>Anam</a:t>
            </a:r>
            <a:r>
              <a:rPr lang="en-US" dirty="0">
                <a:solidFill>
                  <a:schemeClr val="tx1"/>
                </a:solidFill>
              </a:rPr>
              <a:t> has office hours after class in CSE2 121</a:t>
            </a:r>
          </a:p>
          <a:p>
            <a:pPr marL="640080" lvl="1" indent="-283464" algn="l" rtl="0">
              <a:spcBef>
                <a:spcPts val="24"/>
              </a:spcBef>
              <a:spcAft>
                <a:spcPts val="0"/>
              </a:spcAft>
              <a:buClr>
                <a:schemeClr val="hlink"/>
              </a:buClr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Feel free to post your questions on the Ed board as well</a:t>
            </a:r>
          </a:p>
        </p:txBody>
      </p:sp>
      <p:sp>
        <p:nvSpPr>
          <p:cNvPr id="1096" name="Google Shape;1096;p59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Final Project Due Dates</a:t>
            </a:r>
            <a:endParaRPr dirty="0"/>
          </a:p>
        </p:txBody>
      </p:sp>
      <p:sp>
        <p:nvSpPr>
          <p:cNvPr id="372" name="Google Shape;372;p60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Part I: E-Portfolio Outline</a:t>
            </a:r>
          </a:p>
          <a:p>
            <a:pPr marL="640080" lvl="1" indent="-283464"/>
            <a:r>
              <a:rPr lang="en-US" dirty="0"/>
              <a:t>Due next Tuesday (5/30) at 11:59pm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endParaRPr dirty="0"/>
          </a:p>
          <a:p>
            <a:pPr marL="347472" lvl="0" indent="-347472"/>
            <a:r>
              <a:rPr lang="en-US" dirty="0"/>
              <a:t>Part II: Final E-Portfolio</a:t>
            </a:r>
          </a:p>
          <a:p>
            <a:pPr marL="640080" lvl="1" indent="-283464"/>
            <a:r>
              <a:rPr lang="en-US" dirty="0"/>
              <a:t>Due Tuesday of finals week (6/6) at 4:00pm</a:t>
            </a:r>
          </a:p>
          <a:p>
            <a:pPr marL="347472" lvl="0" indent="-347472"/>
            <a:endParaRPr lang="en-US" dirty="0"/>
          </a:p>
          <a:p>
            <a:pPr marL="347472" lvl="0" indent="-347472"/>
            <a:r>
              <a:rPr lang="en-US" dirty="0"/>
              <a:t>Part III: E-Portfolio Presentations</a:t>
            </a:r>
          </a:p>
          <a:p>
            <a:pPr marL="640080" lvl="1" indent="-283464"/>
            <a:r>
              <a:rPr lang="en-US" dirty="0"/>
              <a:t>During the scheduled CSE 390B final</a:t>
            </a:r>
          </a:p>
          <a:p>
            <a:pPr marL="640080" lvl="1" indent="-283464"/>
            <a:r>
              <a:rPr lang="en-US" dirty="0"/>
              <a:t>CSE 390B Final Time: Tuesday, 6/6 from 4:30-6:20pm</a:t>
            </a:r>
          </a:p>
          <a:p>
            <a:pPr marL="640080" lvl="1" indent="-283464"/>
            <a:r>
              <a:rPr lang="en-US" dirty="0"/>
              <a:t>CSE 390B Final Location: CSE2 G01 (same as usual classroom)</a:t>
            </a:r>
            <a:endParaRPr dirty="0"/>
          </a:p>
        </p:txBody>
      </p:sp>
      <p:sp>
        <p:nvSpPr>
          <p:cNvPr id="373" name="Google Shape;373;p6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86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Reflection on Metacognitive Skills</a:t>
            </a:r>
            <a:endParaRPr dirty="0"/>
          </a:p>
        </p:txBody>
      </p:sp>
      <p:sp>
        <p:nvSpPr>
          <p:cNvPr id="372" name="Google Shape;372;p60"/>
          <p:cNvSpPr txBox="1">
            <a:spLocks noGrp="1"/>
          </p:cNvSpPr>
          <p:nvPr>
            <p:ph type="body" idx="1"/>
          </p:nvPr>
        </p:nvSpPr>
        <p:spPr>
          <a:xfrm>
            <a:off x="396875" y="1362074"/>
            <a:ext cx="8366125" cy="513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/>
              <a:t>Individually first, take some time to reflect on the following questions, and then discuss in groups:</a:t>
            </a: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Which two metacognitive topics would you consider including in your E-Portfolio and why?</a:t>
            </a:r>
          </a:p>
          <a:p>
            <a:pPr marL="640080" lvl="1" indent="-283464"/>
            <a:r>
              <a:rPr lang="en-US" dirty="0"/>
              <a:t>Reflect on which ones you’ve grown the most in, have impacted you the most, were most challenging to grow in, etc.</a:t>
            </a:r>
          </a:p>
          <a:p>
            <a:pPr marL="356616" lvl="1" indent="0"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What are some examples of yourself demonstrating those two metacognitive skills?</a:t>
            </a:r>
          </a:p>
          <a:p>
            <a:pPr marL="640080" lvl="1" indent="-283464"/>
            <a:r>
              <a:rPr lang="en-US" dirty="0"/>
              <a:t>Please be specific here! Aim to share these skills as if you are telling a story and showing concrete applications of these skills</a:t>
            </a:r>
          </a:p>
        </p:txBody>
      </p:sp>
      <p:sp>
        <p:nvSpPr>
          <p:cNvPr id="373" name="Google Shape;373;p6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803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0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Reflection on a Technical Skill</a:t>
            </a:r>
            <a:endParaRPr dirty="0"/>
          </a:p>
        </p:txBody>
      </p:sp>
      <p:sp>
        <p:nvSpPr>
          <p:cNvPr id="372" name="Google Shape;372;p60"/>
          <p:cNvSpPr txBox="1">
            <a:spLocks noGrp="1"/>
          </p:cNvSpPr>
          <p:nvPr>
            <p:ph type="body" idx="1"/>
          </p:nvPr>
        </p:nvSpPr>
        <p:spPr>
          <a:xfrm>
            <a:off x="396875" y="1362074"/>
            <a:ext cx="8366125" cy="5130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r>
              <a:rPr lang="en-US" dirty="0"/>
              <a:t>Individually first, take some time to reflect on the following questions, and then discuss in groups:</a:t>
            </a:r>
          </a:p>
          <a:p>
            <a:pPr marL="0" lvl="0" indent="0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What technical topic from CSE 390B would you consider including in your E-Portfolio and why?</a:t>
            </a:r>
          </a:p>
          <a:p>
            <a:pPr marL="640080" lvl="1" indent="-283464"/>
            <a:r>
              <a:rPr lang="en-US" dirty="0"/>
              <a:t>Reflect on technical skills that helped connect the dots, were most interesting to you, most challenging for you to grasp, etc.</a:t>
            </a:r>
          </a:p>
          <a:p>
            <a:pPr marL="356616" lvl="1" indent="0">
              <a:buNone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 Symbols"/>
              <a:buChar char="❖"/>
            </a:pPr>
            <a:r>
              <a:rPr lang="en-US" dirty="0"/>
              <a:t>What is the impact of having knowledge of that technical skill? In other words, why is that technical skill useful?</a:t>
            </a:r>
          </a:p>
          <a:p>
            <a:pPr marL="640080" lvl="1" indent="-283464"/>
            <a:r>
              <a:rPr lang="en-US" dirty="0"/>
              <a:t>Please be specific here as well — think about how this technical skill would be useful in an academic or personal setting</a:t>
            </a:r>
          </a:p>
        </p:txBody>
      </p:sp>
      <p:sp>
        <p:nvSpPr>
          <p:cNvPr id="373" name="Google Shape;373;p60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3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/>
            <a:r>
              <a:rPr lang="en-US" dirty="0">
                <a:solidFill>
                  <a:schemeClr val="tx1"/>
                </a:solidFill>
              </a:rPr>
              <a:t>Final Project Overview</a:t>
            </a:r>
          </a:p>
          <a:p>
            <a:pPr marL="640080" lvl="1" indent="-283464"/>
            <a:r>
              <a:rPr lang="en-US" dirty="0">
                <a:solidFill>
                  <a:schemeClr val="tx1"/>
                </a:solidFill>
              </a:rPr>
              <a:t>E-Portfolio Details and Topics Brainstorming</a:t>
            </a: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endParaRPr lang="en-US"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b="1" dirty="0">
                <a:solidFill>
                  <a:srgbClr val="4A2A85"/>
                </a:solidFill>
              </a:rPr>
              <a:t>E-Portfolio Workshop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b="1" dirty="0">
                <a:solidFill>
                  <a:srgbClr val="4A2A85"/>
                </a:solidFill>
              </a:rPr>
              <a:t>Reflection Work Session and Feedback</a:t>
            </a:r>
          </a:p>
          <a:p>
            <a:pPr marL="347472" lvl="0" indent="-21539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None/>
            </a:pPr>
            <a:endParaRPr dirty="0">
              <a:solidFill>
                <a:schemeClr val="tx1"/>
              </a:solidFill>
            </a:endParaRPr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>
                <a:solidFill>
                  <a:schemeClr val="tx1"/>
                </a:solidFill>
              </a:rPr>
              <a:t>Overview of Computer Networks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>
                <a:solidFill>
                  <a:schemeClr val="tx1"/>
                </a:solidFill>
              </a:rPr>
              <a:t>Connecting Computers to The Internet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8822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E-Portfolio Workshop</a:t>
            </a:r>
            <a:endParaRPr dirty="0"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Individually, spend 15-20 minutes completing the following steps: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Aim to finalize the two metacognitive skills, two examples of you applying them, and one technical skill you plan on reflecting on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Begin drafting your reflection on a document in paragraph form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endParaRPr lang="en-US" dirty="0"/>
          </a:p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Goal by the end of class today is to receive feedback on your reflections and complete part one of the final project, the E-Portfolio outline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08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E-Portfolio Workshop</a:t>
            </a:r>
            <a:endParaRPr dirty="0"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396875" y="1362075"/>
            <a:ext cx="8366125" cy="497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7472" lvl="0" indent="-347472" algn="l" rtl="0">
              <a:lnSpc>
                <a:spcPct val="110000"/>
              </a:lnSpc>
              <a:spcBef>
                <a:spcPts val="440"/>
              </a:spcBef>
              <a:spcAft>
                <a:spcPts val="0"/>
              </a:spcAft>
              <a:buSzPts val="2080"/>
              <a:buFont typeface="Noto Sans"/>
              <a:buChar char="❖"/>
            </a:pPr>
            <a:r>
              <a:rPr lang="en-US" dirty="0"/>
              <a:t>Now, get into groups and complete the following: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One group member presents on their reflection so far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Each group member listening should provide one question, comment, constructive feedback, or complement to the presenter</a:t>
            </a:r>
          </a:p>
          <a:p>
            <a:pPr marL="640080" lvl="1" indent="-283464" algn="l" rtl="0">
              <a:lnSpc>
                <a:spcPct val="110000"/>
              </a:lnSpc>
              <a:spcBef>
                <a:spcPts val="24"/>
              </a:spcBef>
              <a:spcAft>
                <a:spcPts val="0"/>
              </a:spcAft>
              <a:buSzPts val="2420"/>
              <a:buChar char="▪"/>
            </a:pPr>
            <a:r>
              <a:rPr lang="en-US" dirty="0"/>
              <a:t>Repeat until everyone has had a chance to present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534400" y="649224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8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4432</TotalTime>
  <Words>2373</Words>
  <Application>Microsoft Macintosh PowerPoint</Application>
  <PresentationFormat>On-screen Show (4:3)</PresentationFormat>
  <Paragraphs>553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Noto Sans Symbols</vt:lpstr>
      <vt:lpstr>Arial</vt:lpstr>
      <vt:lpstr>Arial Narrow</vt:lpstr>
      <vt:lpstr>Calibri</vt:lpstr>
      <vt:lpstr>Consolas</vt:lpstr>
      <vt:lpstr>Courier New</vt:lpstr>
      <vt:lpstr>Noto Sans</vt:lpstr>
      <vt:lpstr>Times New Roman</vt:lpstr>
      <vt:lpstr>UWTheme-333-Sp18</vt:lpstr>
      <vt:lpstr>E-Portfolio Workshop &amp; Computer Networks</vt:lpstr>
      <vt:lpstr>Lecture Outline</vt:lpstr>
      <vt:lpstr>Final Project E-Portfolio Overview</vt:lpstr>
      <vt:lpstr>Final Project Due Dates</vt:lpstr>
      <vt:lpstr>Reflection on Metacognitive Skills</vt:lpstr>
      <vt:lpstr>Reflection on a Technical Skill</vt:lpstr>
      <vt:lpstr>Lecture Outline</vt:lpstr>
      <vt:lpstr>E-Portfolio Workshop</vt:lpstr>
      <vt:lpstr>E-Portfolio Workshop</vt:lpstr>
      <vt:lpstr>Lecture Outline</vt:lpstr>
      <vt:lpstr>Overview of Computer Networks</vt:lpstr>
      <vt:lpstr>How Do Computer Networks Work?</vt:lpstr>
      <vt:lpstr>Networks = Really, Really Long Wires</vt:lpstr>
      <vt:lpstr>Thinking about the Network: Layers</vt:lpstr>
      <vt:lpstr>Application Layer</vt:lpstr>
      <vt:lpstr>Application Layer</vt:lpstr>
      <vt:lpstr>Data Link Layer</vt:lpstr>
      <vt:lpstr>Data Link Layer</vt:lpstr>
      <vt:lpstr>NIC (Network Interface Card)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NIC Implementation in Your Computer</vt:lpstr>
      <vt:lpstr>Connecting NIC to Memory</vt:lpstr>
      <vt:lpstr>Takeaways: Computer Networks</vt:lpstr>
      <vt:lpstr>Post-Lecture 18 Reminders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Procrastination &amp; Computer Networks</dc:title>
  <dc:creator>Aaron Johnston</dc:creator>
  <cp:lastModifiedBy>Eric Fan</cp:lastModifiedBy>
  <cp:revision>92</cp:revision>
  <dcterms:created xsi:type="dcterms:W3CDTF">2018-03-28T08:00:24Z</dcterms:created>
  <dcterms:modified xsi:type="dcterms:W3CDTF">2023-05-25T21:41:52Z</dcterms:modified>
</cp:coreProperties>
</file>